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85" r:id="rId3"/>
    <p:sldMasterId id="2147483687" r:id="rId4"/>
  </p:sldMasterIdLst>
  <p:notesMasterIdLst>
    <p:notesMasterId r:id="rId20"/>
  </p:notesMasterIdLst>
  <p:sldIdLst>
    <p:sldId id="275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5"/>
    <a:srgbClr val="1E427B"/>
    <a:srgbClr val="B79533"/>
    <a:srgbClr val="8C722C"/>
    <a:srgbClr val="4B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4" d="100"/>
          <a:sy n="74" d="100"/>
        </p:scale>
        <p:origin x="-1044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06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9C052-8826-FE4C-8367-E58F791E381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1620C-5F40-794D-B06C-5BC30FB3EC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3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1620C-5F40-794D-B06C-5BC30FB3EC4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sz="4800" b="1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153400" cy="1143000"/>
          </a:xfrm>
          <a:prstGeom prst="rect">
            <a:avLst/>
          </a:prstGeom>
        </p:spPr>
        <p:txBody>
          <a:bodyPr/>
          <a:lstStyle>
            <a:lvl1pPr algn="l">
              <a:defRPr sz="4800" b="1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240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800" b="1" cap="all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92327-3546-2F47-A00B-49131B966B55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688604-E017-CD45-B9AA-0BB04E30C6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575945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7C991-E7E1-483F-BCD9-84EEF0BB5A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49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df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df"/><Relationship Id="rId16" Type="http://schemas.openxmlformats.org/officeDocument/2006/relationships/image" Target="../media/image5.jpeg"/><Relationship Id="rId1" Type="http://schemas.openxmlformats.org/officeDocument/2006/relationships/theme" Target="../theme/theme3.xml"/><Relationship Id="rId15" Type="http://schemas.openxmlformats.org/officeDocument/2006/relationships/image" Target="../media/image4.jpeg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df"/><Relationship Id="rId16" Type="http://schemas.openxmlformats.org/officeDocument/2006/relationships/image" Target="../media/image5.jpeg"/><Relationship Id="rId1" Type="http://schemas.openxmlformats.org/officeDocument/2006/relationships/theme" Target="../theme/theme4.xml"/><Relationship Id="rId15" Type="http://schemas.openxmlformats.org/officeDocument/2006/relationships/image" Target="../media/image4.jpeg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"/>
            <a:ext cx="7929586" cy="5000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A32A-7F5C-824E-B7E7-6E0D6B1B3544}" type="datetimeFigureOut">
              <a:rPr lang="en-US" smtClean="0"/>
              <a:pPr/>
              <a:t>7/17/2013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82E6-9909-D44D-81A3-E7CD985EF02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Orange 2 Cover background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0" name="Picture 9" descr="HE East Midlands col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914972" y="5786454"/>
            <a:ext cx="2889176" cy="93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leve</a:t>
            </a:r>
            <a:endParaRPr lang="en-GB" dirty="0" smtClean="0"/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0" name="Picture 9" descr="HEE Logo cop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172200" y="278200"/>
            <a:ext cx="2667000" cy="56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457200" y="6031468"/>
            <a:ext cx="187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www.hee.nhs.uk</a:t>
            </a:r>
            <a:endParaRPr lang="en-US" dirty="0"/>
          </a:p>
        </p:txBody>
      </p:sp>
      <p:pic>
        <p:nvPicPr>
          <p:cNvPr id="6" name="Picture 5" descr="PP inner background without.jpg"/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9195450" cy="68815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57200" y="6096000"/>
            <a:ext cx="5352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East Midlands Local Education and Training Board</a:t>
            </a:r>
            <a:endParaRPr lang="en-US" dirty="0"/>
          </a:p>
        </p:txBody>
      </p:sp>
      <p:pic>
        <p:nvPicPr>
          <p:cNvPr id="11" name="Picture 10" descr="HE East Midlands col v2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629144" y="278200"/>
            <a:ext cx="1210056" cy="911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leve</a:t>
            </a:r>
            <a:endParaRPr lang="en-GB" dirty="0" smtClean="0"/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0" name="Picture 9" descr="HEE Logo cop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6172200" y="278200"/>
            <a:ext cx="2667000" cy="56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457200" y="6031468"/>
            <a:ext cx="187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www.hee.nhs.uk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 descr="PP inner background without.jpg"/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95450" cy="68815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57200" y="6096000"/>
            <a:ext cx="5352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East Midlands Local Education and Training Board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 descr="HE East Midlands col v2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476744" y="382524"/>
            <a:ext cx="1210056" cy="911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leve</a:t>
            </a:r>
            <a:endParaRPr lang="en-GB" dirty="0" smtClean="0"/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0" name="Picture 9" descr="HEE Logo cop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6172200" y="278200"/>
            <a:ext cx="2667000" cy="56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457200" y="6031468"/>
            <a:ext cx="187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www.hee.nhs.uk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 descr="PP inner background without.jpg"/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95450" cy="68815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57200" y="6096000"/>
            <a:ext cx="5352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1E427B"/>
                </a:solidFill>
                <a:latin typeface="Frutiga"/>
                <a:cs typeface="Frutiga"/>
              </a:rPr>
              <a:t>East Midlands Local Education and Training Board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 descr="HE East Midlands col v2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476744" y="382524"/>
            <a:ext cx="1210056" cy="911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gp-training-and-exams/mrcgp-exam-overview/~/media/Files/GP-training-and-exams/General-comments-about-features-behaviours.ashx" TargetMode="External"/><Relationship Id="rId2" Type="http://schemas.openxmlformats.org/officeDocument/2006/relationships/hyperlink" Target="http://www.rcgp.org.uk/gp-training-and-exams/mrcgp-exam-overview/~/media/Files/GP-training-and-exams/Annual%20reports/MRCGP%20Statistics%20201011%20draft%20at%20071111.ashx" TargetMode="Externa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c-uk.org/FINAL_GMC_Warwick_Report.pdf_25392230.pdf" TargetMode="External"/><Relationship Id="rId2" Type="http://schemas.openxmlformats.org/officeDocument/2006/relationships/hyperlink" Target="http://www.yorksandhumberdeanery.nhs.uk/general_practice/IMGs/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bmj.com/content/342/bmj.d901.pdf+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0" y="381000"/>
            <a:ext cx="3581400" cy="612775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Frutiga"/>
                <a:cs typeface="Frutiga"/>
              </a:rPr>
              <a:t>Date of presentation</a:t>
            </a:r>
            <a:endParaRPr lang="en-US" sz="2400" dirty="0">
              <a:solidFill>
                <a:schemeClr val="bg1"/>
              </a:solidFill>
              <a:latin typeface="Frutiga"/>
              <a:cs typeface="Frutig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09800"/>
            <a:ext cx="5486400" cy="2743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GB" sz="4400" dirty="0"/>
              <a:t>Addressing the Training Needs of International Medical </a:t>
            </a:r>
            <a:r>
              <a:rPr lang="en-GB" sz="4400" dirty="0" smtClean="0"/>
              <a:t>Graduates</a:t>
            </a:r>
          </a:p>
          <a:p>
            <a:pPr algn="r"/>
            <a:endParaRPr lang="en-GB" sz="4400" dirty="0" smtClean="0"/>
          </a:p>
          <a:p>
            <a:pPr algn="r"/>
            <a:r>
              <a:rPr lang="en-GB" sz="4400" dirty="0" smtClean="0"/>
              <a:t>Anjla </a:t>
            </a:r>
            <a:r>
              <a:rPr lang="en-GB" sz="4400" dirty="0"/>
              <a:t>Sharman</a:t>
            </a:r>
          </a:p>
          <a:p>
            <a:pPr algn="r"/>
            <a:r>
              <a:rPr lang="en-GB" sz="4400" dirty="0"/>
              <a:t>PD Equality in Training</a:t>
            </a:r>
          </a:p>
          <a:p>
            <a:pPr algn="r"/>
            <a:endParaRPr lang="en-GB" sz="4400" dirty="0" smtClean="0"/>
          </a:p>
          <a:p>
            <a:pPr algn="r"/>
            <a:endParaRPr lang="en-US" sz="4300" dirty="0" smtClean="0">
              <a:solidFill>
                <a:srgbClr val="FFFFFF"/>
              </a:solidFill>
              <a:latin typeface="Frutiga"/>
              <a:cs typeface="Frutiga"/>
            </a:endParaRPr>
          </a:p>
        </p:txBody>
      </p:sp>
      <p:pic>
        <p:nvPicPr>
          <p:cNvPr id="5" name="Picture 4" descr="Full bracket Dark Pink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553200" y="1905000"/>
            <a:ext cx="846362" cy="2894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Small Group Activity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Split into groups of 4-5.</a:t>
            </a:r>
          </a:p>
          <a:p>
            <a:endParaRPr lang="en-GB" dirty="0" smtClean="0"/>
          </a:p>
          <a:p>
            <a:r>
              <a:rPr lang="en-GB" dirty="0" smtClean="0"/>
              <a:t>Consider the main areas of difficulty that IMGs encounter in training. Discuss each area and formulate three strategies that could be used to support IMGs.  </a:t>
            </a:r>
          </a:p>
        </p:txBody>
      </p:sp>
    </p:spTree>
    <p:extLst>
      <p:ext uri="{BB962C8B-B14F-4D97-AF65-F5344CB8AC3E}">
        <p14:creationId xmlns:p14="http://schemas.microsoft.com/office/powerpoint/2010/main" val="272059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Understanding the Consultation</a:t>
            </a:r>
          </a:p>
        </p:txBody>
      </p:sp>
      <p:sp>
        <p:nvSpPr>
          <p:cNvPr id="2048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6" y="1700213"/>
            <a:ext cx="7776864" cy="4033043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GB" sz="2800" dirty="0" smtClean="0"/>
              <a:t> Teaching on reflection can improve AKT outcomes:</a:t>
            </a:r>
          </a:p>
          <a:p>
            <a:pPr>
              <a:buFontTx/>
              <a:buChar char="•"/>
            </a:pPr>
            <a:r>
              <a:rPr lang="en-GB" sz="2800" dirty="0" smtClean="0"/>
              <a:t> Control group - 32.5% pass rate</a:t>
            </a:r>
          </a:p>
          <a:p>
            <a:pPr>
              <a:buFontTx/>
              <a:buChar char="•"/>
            </a:pPr>
            <a:r>
              <a:rPr lang="en-GB" sz="2800" dirty="0" smtClean="0"/>
              <a:t> Intervention group – 60.6% pass rate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074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thoughts...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259632" y="1600201"/>
            <a:ext cx="7427168" cy="391703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It’s not just IMGs who struggle...</a:t>
            </a:r>
          </a:p>
          <a:p>
            <a:r>
              <a:rPr lang="en-GB" dirty="0" smtClean="0"/>
              <a:t>In 2011 a meta-analysis published in the BMJ showed that there were differences in academic performance in both UG and PG assessments in UK trained doctors from ethnic minorities. </a:t>
            </a:r>
          </a:p>
          <a:p>
            <a:r>
              <a:rPr lang="en-GB" dirty="0" smtClean="0"/>
              <a:t>Potentially a significant issue for the East Midlands: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85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5759450" cy="1143000"/>
          </a:xfrm>
        </p:spPr>
        <p:txBody>
          <a:bodyPr/>
          <a:lstStyle/>
          <a:p>
            <a:r>
              <a:rPr lang="en-GB" sz="3200" dirty="0" smtClean="0"/>
              <a:t>Ethnicity of  EM Trainees Sitting the AKT and CSA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37673" cy="47797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2879"/>
                <a:gridCol w="1192619"/>
                <a:gridCol w="1296144"/>
                <a:gridCol w="1080120"/>
                <a:gridCol w="1225667"/>
                <a:gridCol w="1080122"/>
                <a:gridCol w="1080122"/>
              </a:tblGrid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Exam</a:t>
                      </a:r>
                      <a:endParaRPr lang="en-GB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Ethnic Group</a:t>
                      </a:r>
                      <a:endParaRPr lang="en-GB" sz="2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White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South Asian 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Black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Chinese/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SE Asian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Mixed</a:t>
                      </a:r>
                      <a:endParaRPr lang="en-GB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Race/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Other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Not Known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AKT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73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118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17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2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7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0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33.6%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54.4%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7.8%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0.9%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3.2%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0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CSA</a:t>
                      </a: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55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86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10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34.4%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53.8%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6.3%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1.9%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3.1%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0.6%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0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Bibliography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187624" y="1600201"/>
            <a:ext cx="7499176" cy="3989040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smtClean="0"/>
              <a:t>MRCGP: Statistics 2010-11.Annual report(Aug 2010 to July 2011) on the results of the MRCGP AKT and CSA Assessments. Richard Wakeford. </a:t>
            </a:r>
          </a:p>
          <a:p>
            <a:pPr>
              <a:buFontTx/>
              <a:buNone/>
            </a:pPr>
            <a:r>
              <a:rPr lang="en-GB" sz="1800" dirty="0" smtClean="0"/>
              <a:t>	Available at: </a:t>
            </a:r>
            <a:r>
              <a:rPr lang="en-GB" sz="1800" dirty="0" smtClean="0">
                <a:hlinkClick r:id="rId2"/>
              </a:rPr>
              <a:t>http://www.rcgp.org.uk/gp-training-and-exams/mrcgp-exam-overview/~/media/Files/GP-training-and-exams/Annual%20reports/MRCGP%20Statistics%20201011%20draft%20at%20071111.ashx</a:t>
            </a:r>
            <a:endParaRPr lang="en-GB" sz="1800" dirty="0" smtClean="0"/>
          </a:p>
          <a:p>
            <a:r>
              <a:rPr lang="en-GB" sz="1800" dirty="0" smtClean="0"/>
              <a:t> General comments about features/behaviours observed in passing and failing candidates in the CSA. RCGP. Available at: </a:t>
            </a:r>
            <a:r>
              <a:rPr lang="en-GB" sz="1800" dirty="0" smtClean="0">
                <a:hlinkClick r:id="rId3"/>
              </a:rPr>
              <a:t>http://www.rcgp.org.uk/gp-training-and-exams/mrcgp-exam-overview/~/media/Files/GP-training-and-exams/General-comments-about-features-behaviours.ashx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Singhal K and Ramakrishnan K (2004) Training needs of international medical graduates seeking residency training: evaluation of medical training in India and the United States. The Internet Journal of Family Practice</a:t>
            </a:r>
          </a:p>
          <a:p>
            <a:r>
              <a:rPr lang="en-GB" sz="1800" dirty="0" err="1" smtClean="0"/>
              <a:t>Pilotto</a:t>
            </a:r>
            <a:r>
              <a:rPr lang="en-GB" sz="1800" dirty="0" smtClean="0"/>
              <a:t> LS, Duncan GF and Anderson-</a:t>
            </a:r>
            <a:r>
              <a:rPr lang="en-GB" sz="1800" dirty="0" err="1" smtClean="0"/>
              <a:t>Wurf</a:t>
            </a:r>
            <a:r>
              <a:rPr lang="en-GB" sz="1800" dirty="0" smtClean="0"/>
              <a:t> J (2007) Issues for clinicians training international medical graduates: a </a:t>
            </a:r>
            <a:r>
              <a:rPr lang="en-GB" sz="1800" dirty="0" err="1" smtClean="0"/>
              <a:t>systematicreview</a:t>
            </a:r>
            <a:r>
              <a:rPr lang="en-GB" sz="1800" dirty="0" smtClean="0"/>
              <a:t>. Medical Journal of Australia 187: 225–8.</a:t>
            </a:r>
          </a:p>
          <a:p>
            <a:endParaRPr lang="en-GB" sz="1600" dirty="0" smtClean="0"/>
          </a:p>
          <a:p>
            <a:pPr>
              <a:buFontTx/>
              <a:buNone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1412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- 2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err="1" smtClean="0"/>
              <a:t>Rughani</a:t>
            </a:r>
            <a:r>
              <a:rPr lang="en-GB" sz="1800" dirty="0" smtClean="0"/>
              <a:t>, A. and </a:t>
            </a:r>
            <a:r>
              <a:rPr lang="en-GB" sz="1800" dirty="0" err="1" smtClean="0"/>
              <a:t>Davangere</a:t>
            </a:r>
            <a:r>
              <a:rPr lang="en-GB" sz="1800" dirty="0" smtClean="0"/>
              <a:t>, A. (2010) Curriculum evaluation focused on the experience of IMG trainees in Yorkshire and the Humber Deanery. </a:t>
            </a:r>
          </a:p>
          <a:p>
            <a:pPr>
              <a:buFontTx/>
              <a:buNone/>
            </a:pPr>
            <a:r>
              <a:rPr lang="en-GB" sz="1800" dirty="0" smtClean="0"/>
              <a:t>	Available at: </a:t>
            </a:r>
            <a:r>
              <a:rPr lang="en-GB" sz="1800" u="sng" dirty="0" smtClean="0">
                <a:hlinkClick r:id="rId2"/>
              </a:rPr>
              <a:t>http://www.yorksandhumberdeanery.nhs.uk/general_practice/IMGs/</a:t>
            </a:r>
            <a:endParaRPr lang="en-GB" sz="1800" u="sng" dirty="0" smtClean="0"/>
          </a:p>
          <a:p>
            <a:r>
              <a:rPr lang="en-GB" sz="1800" dirty="0" err="1" smtClean="0"/>
              <a:t>Slowther</a:t>
            </a:r>
            <a:r>
              <a:rPr lang="en-GB" sz="1800" dirty="0" smtClean="0"/>
              <a:t>, A., </a:t>
            </a:r>
            <a:r>
              <a:rPr lang="en-GB" sz="1800" dirty="0" err="1" smtClean="0"/>
              <a:t>Lewano</a:t>
            </a:r>
            <a:r>
              <a:rPr lang="en-GB" sz="1800" dirty="0" smtClean="0"/>
              <a:t> </a:t>
            </a:r>
            <a:r>
              <a:rPr lang="en-GB" sz="1800" dirty="0" err="1" smtClean="0"/>
              <a:t>Hundt</a:t>
            </a:r>
            <a:r>
              <a:rPr lang="en-GB" sz="1800" dirty="0" smtClean="0"/>
              <a:t>, G., Taylor, R. And </a:t>
            </a:r>
            <a:r>
              <a:rPr lang="en-GB" sz="1800" dirty="0" err="1" smtClean="0"/>
              <a:t>Purkis</a:t>
            </a:r>
            <a:r>
              <a:rPr lang="en-GB" sz="1800" dirty="0" smtClean="0"/>
              <a:t>, J. (2009) Non UK qualified doctors and Good Medical Practice: The experience of working within a different professional Framework. Report for the General Medical Council </a:t>
            </a:r>
          </a:p>
          <a:p>
            <a:pPr>
              <a:buFontTx/>
              <a:buNone/>
            </a:pPr>
            <a:r>
              <a:rPr lang="en-GB" sz="1800" dirty="0" smtClean="0"/>
              <a:t>	Available at: </a:t>
            </a:r>
            <a:r>
              <a:rPr lang="en-GB" sz="1800" u="sng" dirty="0" smtClean="0">
                <a:hlinkClick r:id="rId3"/>
              </a:rPr>
              <a:t>http://www.gmc-uk.org/FINAL_GMC_Warwick_Report.pdf_25392230.pdf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Ethnicity and academic performance in UK trained doctors and medical students: systematic review and meta-analysis. K </a:t>
            </a:r>
            <a:r>
              <a:rPr lang="en-GB" sz="1800" dirty="0" err="1" smtClean="0"/>
              <a:t>Woolfe</a:t>
            </a:r>
            <a:r>
              <a:rPr lang="en-GB" sz="1800" dirty="0" smtClean="0"/>
              <a:t>, HWW Potts, IC McManus.</a:t>
            </a:r>
          </a:p>
          <a:p>
            <a:pPr>
              <a:buFontTx/>
              <a:buNone/>
            </a:pPr>
            <a:r>
              <a:rPr lang="en-GB" sz="1800" dirty="0" smtClean="0"/>
              <a:t>	Available at: </a:t>
            </a:r>
            <a:r>
              <a:rPr lang="en-GB" sz="1800" dirty="0" smtClean="0">
                <a:hlinkClick r:id="rId4"/>
              </a:rPr>
              <a:t>http://www.bmj.com/content/342/bmj.d901.pdf%2Bhtml</a:t>
            </a:r>
            <a:r>
              <a:rPr lang="en-GB" sz="1800" dirty="0" smtClean="0"/>
              <a:t>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477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71600" y="1600201"/>
            <a:ext cx="7715200" cy="413305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Consider data relating to IMG exam pass rates.</a:t>
            </a:r>
          </a:p>
          <a:p>
            <a:endParaRPr lang="en-GB" dirty="0" smtClean="0"/>
          </a:p>
          <a:p>
            <a:r>
              <a:rPr lang="en-GB" dirty="0" smtClean="0"/>
              <a:t>Examine the research looking at why IMGs struggle in training.</a:t>
            </a:r>
          </a:p>
          <a:p>
            <a:endParaRPr lang="en-GB" dirty="0" smtClean="0"/>
          </a:p>
          <a:p>
            <a:r>
              <a:rPr lang="en-GB" dirty="0" smtClean="0"/>
              <a:t>Discuss strategies that may be helpful in supporting IMG trainees.</a:t>
            </a:r>
          </a:p>
        </p:txBody>
      </p:sp>
    </p:spTree>
    <p:extLst>
      <p:ext uri="{BB962C8B-B14F-4D97-AF65-F5344CB8AC3E}">
        <p14:creationId xmlns:p14="http://schemas.microsoft.com/office/powerpoint/2010/main" val="30285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National pass rates in AKT and CSA in 2010-11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7992120" cy="46811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8424"/>
                <a:gridCol w="1598424"/>
                <a:gridCol w="1598424"/>
                <a:gridCol w="1598424"/>
                <a:gridCol w="1598424"/>
              </a:tblGrid>
              <a:tr h="84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Attempt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Pass Rates (%) AKT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Pass Rates (%) CSA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45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UK Grad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Non-UK Grad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UK Grad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Non-UK Grad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47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1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86.6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54.4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91.8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40.8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47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2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70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50.3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82.8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37.6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47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66.7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57.4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50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28.7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47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4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45.5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48.6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37.5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24.3</a:t>
                      </a:r>
                      <a:endParaRPr lang="en-GB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4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6121400" cy="1511300"/>
          </a:xfrm>
        </p:spPr>
        <p:txBody>
          <a:bodyPr/>
          <a:lstStyle/>
          <a:p>
            <a:r>
              <a:rPr lang="en-GB" sz="3200" dirty="0" smtClean="0"/>
              <a:t>Demographics of EMHWD Trainees Sitting AKT &amp; </a:t>
            </a:r>
            <a:r>
              <a:rPr lang="en-GB" sz="3400" dirty="0" smtClean="0"/>
              <a:t>CSA</a:t>
            </a:r>
            <a:endParaRPr lang="en-GB" sz="32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188" y="2133600"/>
          <a:ext cx="8064894" cy="43924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298"/>
                <a:gridCol w="2688298"/>
                <a:gridCol w="2688298"/>
              </a:tblGrid>
              <a:tr h="1250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UK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Grad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Non-UK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Grad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7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AKT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121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96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7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55.8%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44.2%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7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CSA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99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61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79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61.9%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38.1%</a:t>
                      </a:r>
                      <a:endParaRPr lang="en-GB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6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Research evidence (US)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31640" y="1600201"/>
            <a:ext cx="7355160" cy="3845024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Less likely to consider patients as equals, </a:t>
            </a:r>
          </a:p>
          <a:p>
            <a:r>
              <a:rPr lang="en-GB" sz="2800" dirty="0" smtClean="0"/>
              <a:t>Not been trained to talk patients through an examination </a:t>
            </a:r>
          </a:p>
          <a:p>
            <a:r>
              <a:rPr lang="en-GB" sz="2800" dirty="0" smtClean="0"/>
              <a:t>Not trained to explain illness, medical procedures or prognosis to patients. </a:t>
            </a:r>
          </a:p>
          <a:p>
            <a:r>
              <a:rPr lang="en-GB" sz="2800" dirty="0" smtClean="0"/>
              <a:t>Less knowledge re the psychosocial aspects of illnesses</a:t>
            </a:r>
          </a:p>
          <a:p>
            <a:r>
              <a:rPr lang="en-GB" sz="2800" dirty="0" smtClean="0"/>
              <a:t>Less used to self-directed learning. </a:t>
            </a:r>
          </a:p>
          <a:p>
            <a:r>
              <a:rPr lang="en-GB" sz="2800" dirty="0" smtClean="0"/>
              <a:t>Linguistic issues (including accents)</a:t>
            </a:r>
          </a:p>
        </p:txBody>
      </p:sp>
    </p:spTree>
    <p:extLst>
      <p:ext uri="{BB962C8B-B14F-4D97-AF65-F5344CB8AC3E}">
        <p14:creationId xmlns:p14="http://schemas.microsoft.com/office/powerpoint/2010/main" val="16936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Research evidence (Australia)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1640" y="1600201"/>
            <a:ext cx="7355160" cy="3773016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Difficulties adjusting to Western culture</a:t>
            </a:r>
          </a:p>
          <a:p>
            <a:r>
              <a:rPr lang="en-GB" sz="2800" dirty="0" smtClean="0"/>
              <a:t>Reactions to separation from extended family and friends. </a:t>
            </a:r>
          </a:p>
          <a:p>
            <a:r>
              <a:rPr lang="en-GB" sz="2800" dirty="0" smtClean="0"/>
              <a:t>Difficulties adjusting to Anglophone ‘medical culture’. </a:t>
            </a:r>
          </a:p>
          <a:p>
            <a:r>
              <a:rPr lang="en-GB" sz="2800" dirty="0" smtClean="0"/>
              <a:t>New patterns of disease.</a:t>
            </a:r>
          </a:p>
          <a:p>
            <a:r>
              <a:rPr lang="en-GB" sz="2800" dirty="0" smtClean="0"/>
              <a:t>IMGs have to cope with changes in self-esteem and differences in learning styles.</a:t>
            </a:r>
          </a:p>
          <a:p>
            <a:r>
              <a:rPr lang="en-GB" sz="2800" dirty="0" smtClean="0"/>
              <a:t>Language and communication issues.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5914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Research evidence (York and Humber)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800" dirty="0" smtClean="0"/>
          </a:p>
          <a:p>
            <a:r>
              <a:rPr lang="en-GB" sz="2800" dirty="0" smtClean="0"/>
              <a:t>Communication – both linguistic and cultural contexts</a:t>
            </a:r>
          </a:p>
          <a:p>
            <a:r>
              <a:rPr lang="en-GB" sz="2800" dirty="0" smtClean="0"/>
              <a:t>Working with colleagues</a:t>
            </a:r>
          </a:p>
          <a:p>
            <a:r>
              <a:rPr lang="en-GB" sz="2800" dirty="0" smtClean="0"/>
              <a:t>Differing views re holistic approach (psychosocial aspects of healthcare)</a:t>
            </a:r>
          </a:p>
          <a:p>
            <a:r>
              <a:rPr lang="en-GB" sz="2800" dirty="0" smtClean="0"/>
              <a:t>Patient centred care</a:t>
            </a:r>
          </a:p>
          <a:p>
            <a:r>
              <a:rPr lang="en-GB" sz="2800" dirty="0" smtClean="0"/>
              <a:t>Differences in ethical approach to practice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693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Research evidence: GMC 2009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Many IMGs find there are major differences in the ethical frameworks of their country of training and in the UK. </a:t>
            </a:r>
          </a:p>
          <a:p>
            <a:r>
              <a:rPr lang="en-GB" sz="2800" dirty="0" smtClean="0"/>
              <a:t>In particular the greater emphasis on autonomy, duty of confidentiality and informed consent may come as a surprise. </a:t>
            </a:r>
          </a:p>
          <a:p>
            <a:r>
              <a:rPr lang="en-GB" sz="2800" dirty="0" smtClean="0"/>
              <a:t>The GMC has recommended increased training and support around ethics alongside clinical practice. </a:t>
            </a:r>
          </a:p>
          <a:p>
            <a:pPr>
              <a:buFontTx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30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Areas of Challenge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603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</p:txBody>
      </p:sp>
      <p:sp>
        <p:nvSpPr>
          <p:cNvPr id="1946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7338"/>
            <a:ext cx="4040188" cy="4568825"/>
          </a:xfrm>
        </p:spPr>
        <p:txBody>
          <a:bodyPr/>
          <a:lstStyle/>
          <a:p>
            <a:r>
              <a:rPr lang="en-GB" sz="2800" dirty="0" smtClean="0"/>
              <a:t>Cultural competence</a:t>
            </a:r>
          </a:p>
          <a:p>
            <a:r>
              <a:rPr lang="en-GB" sz="2800" dirty="0" smtClean="0"/>
              <a:t>Linguistic competence</a:t>
            </a:r>
          </a:p>
          <a:p>
            <a:r>
              <a:rPr lang="en-GB" sz="2800" dirty="0" smtClean="0"/>
              <a:t>NHS and new systems</a:t>
            </a:r>
          </a:p>
          <a:p>
            <a:r>
              <a:rPr lang="en-GB" sz="2800" dirty="0" smtClean="0"/>
              <a:t>Status as doctors</a:t>
            </a:r>
          </a:p>
          <a:p>
            <a:r>
              <a:rPr lang="en-GB" sz="2800" dirty="0" smtClean="0"/>
              <a:t>Self directed learning</a:t>
            </a:r>
          </a:p>
          <a:p>
            <a:r>
              <a:rPr lang="en-GB" sz="2800" dirty="0" smtClean="0"/>
              <a:t>Knowledge gaps as new patterns of disease</a:t>
            </a:r>
          </a:p>
          <a:p>
            <a:endParaRPr lang="en-GB" dirty="0" smtClean="0"/>
          </a:p>
        </p:txBody>
      </p:sp>
      <p:sp>
        <p:nvSpPr>
          <p:cNvPr id="1946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603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</p:txBody>
      </p:sp>
      <p:sp>
        <p:nvSpPr>
          <p:cNvPr id="1946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57338"/>
            <a:ext cx="4041775" cy="4568825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Differences in medical ethics</a:t>
            </a:r>
          </a:p>
          <a:p>
            <a:r>
              <a:rPr lang="en-GB" sz="2800" dirty="0" smtClean="0"/>
              <a:t>Reflection</a:t>
            </a:r>
          </a:p>
          <a:p>
            <a:r>
              <a:rPr lang="en-GB" sz="2800" dirty="0" smtClean="0"/>
              <a:t>Psychosocial aspects of care</a:t>
            </a:r>
          </a:p>
          <a:p>
            <a:r>
              <a:rPr lang="en-GB" sz="2800" dirty="0" smtClean="0"/>
              <a:t>Patient centred care</a:t>
            </a:r>
          </a:p>
          <a:p>
            <a:pPr lvl="1"/>
            <a:r>
              <a:rPr lang="en-GB" sz="2400" dirty="0" smtClean="0"/>
              <a:t>ICE </a:t>
            </a:r>
          </a:p>
          <a:p>
            <a:pPr lvl="1"/>
            <a:r>
              <a:rPr lang="en-GB" sz="2400" dirty="0" smtClean="0"/>
              <a:t>Shared management </a:t>
            </a:r>
          </a:p>
          <a:p>
            <a:pPr lvl="1"/>
            <a:r>
              <a:rPr lang="en-GB" sz="2400" dirty="0" smtClean="0"/>
              <a:t>Explanations</a:t>
            </a:r>
          </a:p>
          <a:p>
            <a:r>
              <a:rPr lang="en-GB" sz="2800" dirty="0" smtClean="0"/>
              <a:t>Teamwork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6946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599</Words>
  <Application>Microsoft Office PowerPoint</Application>
  <PresentationFormat>On-screen Show (4:3)</PresentationFormat>
  <Paragraphs>158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Office Theme</vt:lpstr>
      <vt:lpstr>1_Office Theme</vt:lpstr>
      <vt:lpstr>2_Office Theme</vt:lpstr>
      <vt:lpstr>Date of presentation</vt:lpstr>
      <vt:lpstr>Objectives</vt:lpstr>
      <vt:lpstr>National pass rates in AKT and CSA in 2010-11</vt:lpstr>
      <vt:lpstr>Demographics of EMHWD Trainees Sitting AKT &amp; CSA</vt:lpstr>
      <vt:lpstr>Research evidence (US)</vt:lpstr>
      <vt:lpstr>Research evidence (Australia)</vt:lpstr>
      <vt:lpstr>Research evidence (York and Humber)</vt:lpstr>
      <vt:lpstr>Research evidence: GMC 2009</vt:lpstr>
      <vt:lpstr>Main Areas of Challenge</vt:lpstr>
      <vt:lpstr>Small Group Activity</vt:lpstr>
      <vt:lpstr>Understanding the Consultation</vt:lpstr>
      <vt:lpstr>Final thoughts...</vt:lpstr>
      <vt:lpstr>Ethnicity of  EM Trainees Sitting the AKT and CSA</vt:lpstr>
      <vt:lpstr>Bibliography</vt:lpstr>
      <vt:lpstr>Bibliography - 2</vt:lpstr>
    </vt:vector>
  </TitlesOfParts>
  <Company>Whatever Design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Lake</dc:creator>
  <cp:lastModifiedBy>Cheng Anita (Q33) NHS East Midlands</cp:lastModifiedBy>
  <cp:revision>103</cp:revision>
  <dcterms:created xsi:type="dcterms:W3CDTF">2013-01-25T13:55:30Z</dcterms:created>
  <dcterms:modified xsi:type="dcterms:W3CDTF">2013-07-17T12:39:20Z</dcterms:modified>
</cp:coreProperties>
</file>