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5" r:id="rId3"/>
    <p:sldMasterId id="2147483687" r:id="rId4"/>
  </p:sldMasterIdLst>
  <p:notesMasterIdLst>
    <p:notesMasterId r:id="rId26"/>
  </p:notesMasterIdLst>
  <p:sldIdLst>
    <p:sldId id="275"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5"/>
    <a:srgbClr val="1E427B"/>
    <a:srgbClr val="B79533"/>
    <a:srgbClr val="8C722C"/>
    <a:srgbClr val="4B8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4" d="100"/>
          <a:sy n="74" d="100"/>
        </p:scale>
        <p:origin x="-4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8" d="100"/>
          <a:sy n="98" d="100"/>
        </p:scale>
        <p:origin x="-306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89C052-8826-FE4C-8367-E58F791E3815}" type="datetimeFigureOut">
              <a:rPr lang="en-US" smtClean="0"/>
              <a:pPr/>
              <a:t>7/11/2013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1620C-5F40-794D-B06C-5BC30FB3EC45}" type="slidenum">
              <a:rPr lang="en-US" smtClean="0"/>
              <a:pPr/>
              <a:t>‹#›</a:t>
            </a:fld>
            <a:endParaRPr lang="en-US" dirty="0"/>
          </a:p>
        </p:txBody>
      </p:sp>
    </p:spTree>
    <p:extLst>
      <p:ext uri="{BB962C8B-B14F-4D97-AF65-F5344CB8AC3E}">
        <p14:creationId xmlns:p14="http://schemas.microsoft.com/office/powerpoint/2010/main" val="2472632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1620C-5F40-794D-B06C-5BC30FB3EC45}"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a:prstGeom prst="rect">
            <a:avLst/>
          </a:prstGeom>
        </p:spPr>
        <p:txBody>
          <a:bodyPr/>
          <a:lstStyle>
            <a:lvl1pPr algn="l">
              <a:defRPr sz="4800" b="1">
                <a:solidFill>
                  <a:srgbClr val="009CD5"/>
                </a:solidFill>
                <a:latin typeface="Frutiga"/>
                <a:cs typeface="Frutiga"/>
              </a:defRPr>
            </a:lvl1pPr>
          </a:lstStyle>
          <a:p>
            <a:r>
              <a:rPr lang="en-GB"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153400" cy="1143000"/>
          </a:xfrm>
          <a:prstGeom prst="rect">
            <a:avLst/>
          </a:prstGeom>
        </p:spPr>
        <p:txBody>
          <a:bodyPr/>
          <a:lstStyle>
            <a:lvl1pPr algn="l">
              <a:defRPr sz="4800" b="1">
                <a:solidFill>
                  <a:srgbClr val="009CD5"/>
                </a:solidFill>
                <a:latin typeface="Frutiga"/>
                <a:cs typeface="Frutiga"/>
              </a:defRPr>
            </a:lvl1pPr>
          </a:lstStyle>
          <a:p>
            <a:r>
              <a:rPr lang="en-GB"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0"/>
            <a:ext cx="7772400" cy="1362075"/>
          </a:xfrm>
          <a:prstGeom prst="rect">
            <a:avLst/>
          </a:prstGeom>
        </p:spPr>
        <p:txBody>
          <a:bodyPr anchor="t"/>
          <a:lstStyle>
            <a:lvl1pPr algn="l">
              <a:defRPr sz="4800" b="1" cap="all">
                <a:solidFill>
                  <a:srgbClr val="009CD5"/>
                </a:solidFill>
                <a:latin typeface="Frutiga"/>
                <a:cs typeface="Frutiga"/>
              </a:defRPr>
            </a:lvl1pPr>
          </a:lstStyle>
          <a:p>
            <a:r>
              <a:rPr lang="en-GB"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pPr/>
              <a:t>7/11/2013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pPr/>
              <a:t>7/11/2013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pPr/>
              <a:t>7/11/2013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pPr/>
              <a:t>7/11/2013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pPr/>
              <a:t>7/11/2013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pPr/>
              <a:t>7/11/2013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pPr/>
              <a:t>7/11/2013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792327-3546-2F47-A00B-49131B966B55}" type="datetimeFigureOut">
              <a:rPr lang="en-US" smtClean="0"/>
              <a:pPr/>
              <a:t>7/11/2013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688604-E017-CD45-B9AA-0BB04E30C63C}"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D17A72F0-CEF8-4930-945B-61E7FEFBD667}" type="datetimeFigureOut">
              <a:rPr lang="en-GB" smtClean="0"/>
              <a:pPr/>
              <a:t>11/07/2013</a:t>
            </a:fld>
            <a:endParaRPr lang="en-GB"/>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GB"/>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E4583206-F654-442C-94B7-6883808853FB}"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9644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BCA32A-7F5C-824E-B7E7-6E0D6B1B3544}" type="datetimeFigureOut">
              <a:rPr lang="en-US" smtClean="0"/>
              <a:pPr/>
              <a:t>7/11/2013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C782E6-9909-D44D-81A3-E7CD985EF0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jpeg"/><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df"/></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1.pdf"/><Relationship Id="rId16" Type="http://schemas.openxmlformats.org/officeDocument/2006/relationships/image" Target="../media/image5.jpeg"/><Relationship Id="rId1" Type="http://schemas.openxmlformats.org/officeDocument/2006/relationships/theme" Target="../theme/theme3.xml"/><Relationship Id="rId15" Type="http://schemas.openxmlformats.org/officeDocument/2006/relationships/image" Target="../media/image4.jpeg"/><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13" Type="http://schemas.openxmlformats.org/officeDocument/2006/relationships/image" Target="../media/image1.pdf"/><Relationship Id="rId16" Type="http://schemas.openxmlformats.org/officeDocument/2006/relationships/image" Target="../media/image5.jpeg"/><Relationship Id="rId1" Type="http://schemas.openxmlformats.org/officeDocument/2006/relationships/theme" Target="../theme/theme4.xml"/><Relationship Id="rId15" Type="http://schemas.openxmlformats.org/officeDocument/2006/relationships/image" Target="../media/image4.jpeg"/><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
            <a:ext cx="7929586" cy="500063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CA32A-7F5C-824E-B7E7-6E0D6B1B3544}" type="datetimeFigureOut">
              <a:rPr lang="en-US" smtClean="0"/>
              <a:pPr/>
              <a:t>7/11/2013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782E6-9909-D44D-81A3-E7CD985EF022}" type="slidenum">
              <a:rPr lang="en-US" smtClean="0"/>
              <a:pPr/>
              <a:t>‹#›</a:t>
            </a:fld>
            <a:endParaRPr lang="en-US" dirty="0"/>
          </a:p>
        </p:txBody>
      </p:sp>
      <p:pic>
        <p:nvPicPr>
          <p:cNvPr id="8" name="Picture 7" descr="Orange 2 Cover background.jpg"/>
          <p:cNvPicPr>
            <a:picLocks noChangeAspect="1"/>
          </p:cNvPicPr>
          <p:nvPr userDrawn="1"/>
        </p:nvPicPr>
        <p:blipFill>
          <a:blip r:embed="rId14"/>
          <a:stretch>
            <a:fillRect/>
          </a:stretch>
        </p:blipFill>
        <p:spPr>
          <a:xfrm>
            <a:off x="0" y="-1"/>
            <a:ext cx="9144000" cy="6858001"/>
          </a:xfrm>
          <a:prstGeom prst="rect">
            <a:avLst/>
          </a:prstGeom>
        </p:spPr>
      </p:pic>
      <p:pic>
        <p:nvPicPr>
          <p:cNvPr id="10" name="Picture 9" descr="HE East Midlands col.jpg"/>
          <p:cNvPicPr>
            <a:picLocks noChangeAspect="1"/>
          </p:cNvPicPr>
          <p:nvPr userDrawn="1"/>
        </p:nvPicPr>
        <p:blipFill>
          <a:blip r:embed="rId15"/>
          <a:stretch>
            <a:fillRect/>
          </a:stretch>
        </p:blipFill>
        <p:spPr>
          <a:xfrm>
            <a:off x="5914972" y="5786454"/>
            <a:ext cx="2889176" cy="9350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a:t>
            </a:r>
            <a:r>
              <a:rPr lang="en-GB" dirty="0" err="1" smtClean="0"/>
              <a:t>leve</a:t>
            </a:r>
            <a:endParaRPr lang="en-GB" dirty="0" smtClean="0"/>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r>
              <a:rPr lang="en-US" dirty="0" smtClean="0">
                <a:solidFill>
                  <a:srgbClr val="1E427B"/>
                </a:solidFill>
                <a:latin typeface="Frutiga"/>
                <a:cs typeface="Frutiga"/>
              </a:rPr>
              <a:t>www.hee.nhs.uk</a:t>
            </a:r>
            <a:endParaRPr lang="en-US" dirty="0"/>
          </a:p>
        </p:txBody>
      </p:sp>
      <p:pic>
        <p:nvPicPr>
          <p:cNvPr id="6" name="Picture 5" descr="PP inner background without.jpg"/>
          <p:cNvPicPr>
            <a:picLocks/>
          </p:cNvPicPr>
          <p:nvPr userDrawn="1"/>
        </p:nvPicPr>
        <p:blipFill>
          <a:blip r:embed="rId16"/>
          <a:stretch>
            <a:fillRect/>
          </a:stretch>
        </p:blipFill>
        <p:spPr>
          <a:xfrm>
            <a:off x="0" y="0"/>
            <a:ext cx="9195450" cy="6881500"/>
          </a:xfrm>
          <a:prstGeom prst="rect">
            <a:avLst/>
          </a:prstGeom>
        </p:spPr>
      </p:pic>
      <p:sp>
        <p:nvSpPr>
          <p:cNvPr id="8" name="Rectangle 7"/>
          <p:cNvSpPr/>
          <p:nvPr userDrawn="1"/>
        </p:nvSpPr>
        <p:spPr>
          <a:xfrm>
            <a:off x="457200" y="6096000"/>
            <a:ext cx="5352812" cy="369332"/>
          </a:xfrm>
          <a:prstGeom prst="rect">
            <a:avLst/>
          </a:prstGeom>
        </p:spPr>
        <p:txBody>
          <a:bodyPr wrap="none">
            <a:spAutoFit/>
          </a:bodyPr>
          <a:lstStyle/>
          <a:p>
            <a:r>
              <a:rPr lang="en-US" dirty="0" smtClean="0">
                <a:solidFill>
                  <a:srgbClr val="1E427B"/>
                </a:solidFill>
                <a:latin typeface="Frutiga"/>
                <a:cs typeface="Frutiga"/>
              </a:rPr>
              <a:t>East Midlands Local Education and Training Board</a:t>
            </a:r>
            <a:endParaRPr lang="en-US" dirty="0"/>
          </a:p>
        </p:txBody>
      </p:sp>
      <p:pic>
        <p:nvPicPr>
          <p:cNvPr id="11" name="Picture 10" descr="HE East Midlands col v2.jpg"/>
          <p:cNvPicPr>
            <a:picLocks noChangeAspect="1"/>
          </p:cNvPicPr>
          <p:nvPr userDrawn="1"/>
        </p:nvPicPr>
        <p:blipFill>
          <a:blip r:embed="rId17"/>
          <a:stretch>
            <a:fillRect/>
          </a:stretch>
        </p:blipFill>
        <p:spPr>
          <a:xfrm>
            <a:off x="7629144" y="278200"/>
            <a:ext cx="1210056" cy="91135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a:t>
            </a:r>
            <a:r>
              <a:rPr lang="en-GB" dirty="0" err="1" smtClean="0"/>
              <a:t>leve</a:t>
            </a:r>
            <a:endParaRPr lang="en-GB" dirty="0" smtClean="0"/>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r>
              <a:rPr lang="en-US" dirty="0" smtClean="0">
                <a:solidFill>
                  <a:srgbClr val="1E427B"/>
                </a:solidFill>
                <a:latin typeface="Frutiga"/>
                <a:cs typeface="Frutiga"/>
              </a:rPr>
              <a:t>www.hee.nhs.uk</a:t>
            </a:r>
            <a:endParaRPr lang="en-US" dirty="0">
              <a:solidFill>
                <a:prstClr val="black"/>
              </a:solidFill>
            </a:endParaRPr>
          </a:p>
        </p:txBody>
      </p:sp>
      <p:pic>
        <p:nvPicPr>
          <p:cNvPr id="6" name="Picture 5" descr="PP inner background without.jpg"/>
          <p:cNvPicPr>
            <a:picLocks/>
          </p:cNvPicPr>
          <p:nvPr userDrawn="1"/>
        </p:nvPicPr>
        <p:blipFill>
          <a:blip r:embed="rId15"/>
          <a:stretch>
            <a:fillRect/>
          </a:stretch>
        </p:blipFill>
        <p:spPr>
          <a:xfrm>
            <a:off x="0" y="0"/>
            <a:ext cx="9195450" cy="6881500"/>
          </a:xfrm>
          <a:prstGeom prst="rect">
            <a:avLst/>
          </a:prstGeom>
        </p:spPr>
      </p:pic>
      <p:sp>
        <p:nvSpPr>
          <p:cNvPr id="8" name="Rectangle 7"/>
          <p:cNvSpPr/>
          <p:nvPr userDrawn="1"/>
        </p:nvSpPr>
        <p:spPr>
          <a:xfrm>
            <a:off x="457200" y="6096000"/>
            <a:ext cx="5352812" cy="369332"/>
          </a:xfrm>
          <a:prstGeom prst="rect">
            <a:avLst/>
          </a:prstGeom>
        </p:spPr>
        <p:txBody>
          <a:bodyPr wrap="none">
            <a:spAutoFit/>
          </a:bodyPr>
          <a:lstStyle/>
          <a:p>
            <a:r>
              <a:rPr lang="en-US" dirty="0" smtClean="0">
                <a:solidFill>
                  <a:srgbClr val="1E427B"/>
                </a:solidFill>
                <a:latin typeface="Frutiga"/>
                <a:cs typeface="Frutiga"/>
              </a:rPr>
              <a:t>East Midlands Local Education and Training Board</a:t>
            </a:r>
            <a:endParaRPr lang="en-US" dirty="0">
              <a:solidFill>
                <a:prstClr val="black"/>
              </a:solidFill>
            </a:endParaRPr>
          </a:p>
        </p:txBody>
      </p:sp>
      <p:pic>
        <p:nvPicPr>
          <p:cNvPr id="11" name="Picture 10" descr="HE East Midlands col v2.jpg"/>
          <p:cNvPicPr>
            <a:picLocks noChangeAspect="1"/>
          </p:cNvPicPr>
          <p:nvPr userDrawn="1"/>
        </p:nvPicPr>
        <p:blipFill>
          <a:blip r:embed="rId16"/>
          <a:stretch>
            <a:fillRect/>
          </a:stretch>
        </p:blipFill>
        <p:spPr>
          <a:xfrm>
            <a:off x="7476744" y="382524"/>
            <a:ext cx="1210056" cy="911352"/>
          </a:xfrm>
          <a:prstGeom prst="rect">
            <a:avLst/>
          </a:prstGeom>
        </p:spPr>
      </p:pic>
    </p:spTree>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a:t>
            </a:r>
            <a:r>
              <a:rPr lang="en-GB" dirty="0" err="1" smtClean="0"/>
              <a:t>leve</a:t>
            </a:r>
            <a:endParaRPr lang="en-GB" dirty="0" smtClean="0"/>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r>
              <a:rPr lang="en-US" dirty="0" smtClean="0">
                <a:solidFill>
                  <a:srgbClr val="1E427B"/>
                </a:solidFill>
                <a:latin typeface="Frutiga"/>
                <a:cs typeface="Frutiga"/>
              </a:rPr>
              <a:t>www.hee.nhs.uk</a:t>
            </a:r>
            <a:endParaRPr lang="en-US" dirty="0">
              <a:solidFill>
                <a:prstClr val="black"/>
              </a:solidFill>
            </a:endParaRPr>
          </a:p>
        </p:txBody>
      </p:sp>
      <p:pic>
        <p:nvPicPr>
          <p:cNvPr id="6" name="Picture 5" descr="PP inner background without.jpg"/>
          <p:cNvPicPr>
            <a:picLocks/>
          </p:cNvPicPr>
          <p:nvPr userDrawn="1"/>
        </p:nvPicPr>
        <p:blipFill>
          <a:blip r:embed="rId15"/>
          <a:stretch>
            <a:fillRect/>
          </a:stretch>
        </p:blipFill>
        <p:spPr>
          <a:xfrm>
            <a:off x="0" y="0"/>
            <a:ext cx="9195450" cy="6881500"/>
          </a:xfrm>
          <a:prstGeom prst="rect">
            <a:avLst/>
          </a:prstGeom>
        </p:spPr>
      </p:pic>
      <p:sp>
        <p:nvSpPr>
          <p:cNvPr id="8" name="Rectangle 7"/>
          <p:cNvSpPr/>
          <p:nvPr userDrawn="1"/>
        </p:nvSpPr>
        <p:spPr>
          <a:xfrm>
            <a:off x="457200" y="6096000"/>
            <a:ext cx="5352812" cy="369332"/>
          </a:xfrm>
          <a:prstGeom prst="rect">
            <a:avLst/>
          </a:prstGeom>
        </p:spPr>
        <p:txBody>
          <a:bodyPr wrap="none">
            <a:spAutoFit/>
          </a:bodyPr>
          <a:lstStyle/>
          <a:p>
            <a:r>
              <a:rPr lang="en-US" smtClean="0">
                <a:solidFill>
                  <a:srgbClr val="1E427B"/>
                </a:solidFill>
                <a:latin typeface="Frutiga"/>
                <a:cs typeface="Frutiga"/>
              </a:rPr>
              <a:t>East Midlands Local Education and Training Board</a:t>
            </a:r>
            <a:endParaRPr lang="en-US" dirty="0">
              <a:solidFill>
                <a:prstClr val="black"/>
              </a:solidFill>
            </a:endParaRPr>
          </a:p>
        </p:txBody>
      </p:sp>
      <p:pic>
        <p:nvPicPr>
          <p:cNvPr id="11" name="Picture 10" descr="HE East Midlands col v2.jpg"/>
          <p:cNvPicPr>
            <a:picLocks noChangeAspect="1"/>
          </p:cNvPicPr>
          <p:nvPr userDrawn="1"/>
        </p:nvPicPr>
        <p:blipFill>
          <a:blip r:embed="rId16"/>
          <a:stretch>
            <a:fillRect/>
          </a:stretch>
        </p:blipFill>
        <p:spPr>
          <a:xfrm>
            <a:off x="7476744" y="382524"/>
            <a:ext cx="1210056" cy="911352"/>
          </a:xfrm>
          <a:prstGeom prst="rect">
            <a:avLst/>
          </a:prstGeom>
        </p:spPr>
      </p:pic>
    </p:spTree>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381000"/>
            <a:ext cx="3581400" cy="612775"/>
          </a:xfrm>
        </p:spPr>
        <p:txBody>
          <a:bodyPr/>
          <a:lstStyle/>
          <a:p>
            <a:pPr algn="r"/>
            <a:r>
              <a:rPr lang="en-US" sz="2400" dirty="0" smtClean="0">
                <a:solidFill>
                  <a:schemeClr val="bg1"/>
                </a:solidFill>
                <a:latin typeface="Frutiga"/>
                <a:cs typeface="Frutiga"/>
              </a:rPr>
              <a:t>Date of presentation</a:t>
            </a:r>
            <a:endParaRPr lang="en-US" sz="2400" dirty="0">
              <a:solidFill>
                <a:schemeClr val="bg1"/>
              </a:solidFill>
              <a:latin typeface="Frutiga"/>
              <a:cs typeface="Frutiga"/>
            </a:endParaRPr>
          </a:p>
        </p:txBody>
      </p:sp>
      <p:sp>
        <p:nvSpPr>
          <p:cNvPr id="3" name="Subtitle 2"/>
          <p:cNvSpPr>
            <a:spLocks noGrp="1"/>
          </p:cNvSpPr>
          <p:nvPr>
            <p:ph type="subTitle" idx="1"/>
          </p:nvPr>
        </p:nvSpPr>
        <p:spPr>
          <a:xfrm>
            <a:off x="1066800" y="2209800"/>
            <a:ext cx="5486400" cy="2743200"/>
          </a:xfrm>
        </p:spPr>
        <p:txBody>
          <a:bodyPr>
            <a:normAutofit fontScale="70000" lnSpcReduction="20000"/>
          </a:bodyPr>
          <a:lstStyle/>
          <a:p>
            <a:pPr algn="r"/>
            <a:r>
              <a:rPr lang="en-GB" sz="5400" dirty="0"/>
              <a:t>Culture and how it affects UK GP General </a:t>
            </a:r>
            <a:r>
              <a:rPr lang="en-GB" sz="5400" dirty="0" smtClean="0"/>
              <a:t>Practice</a:t>
            </a:r>
          </a:p>
          <a:p>
            <a:pPr algn="r"/>
            <a:endParaRPr lang="en-US" sz="6600" dirty="0" smtClean="0">
              <a:solidFill>
                <a:srgbClr val="FFFFFF"/>
              </a:solidFill>
              <a:latin typeface="Frutiga"/>
              <a:cs typeface="Frutiga"/>
            </a:endParaRPr>
          </a:p>
          <a:p>
            <a:pPr marR="0" algn="r">
              <a:lnSpc>
                <a:spcPct val="90000"/>
              </a:lnSpc>
            </a:pPr>
            <a:r>
              <a:rPr lang="en-GB" sz="4400" dirty="0"/>
              <a:t>Anjla Sharman</a:t>
            </a:r>
          </a:p>
          <a:p>
            <a:pPr marR="0" algn="r">
              <a:lnSpc>
                <a:spcPct val="90000"/>
              </a:lnSpc>
            </a:pPr>
            <a:r>
              <a:rPr lang="en-GB" sz="4400" dirty="0"/>
              <a:t>PD Equality in Training</a:t>
            </a:r>
          </a:p>
        </p:txBody>
      </p:sp>
      <p:pic>
        <p:nvPicPr>
          <p:cNvPr id="5" name="Picture 4" descr="Full bracket Dark Pin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553200" y="1905000"/>
            <a:ext cx="846362" cy="28940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njla\Pictures\yang liu pictographs\eastwest_problem.jpg"/>
          <p:cNvPicPr>
            <a:picLocks noChangeAspect="1" noChangeArrowheads="1"/>
          </p:cNvPicPr>
          <p:nvPr/>
        </p:nvPicPr>
        <p:blipFill>
          <a:blip r:embed="rId2" cstate="print"/>
          <a:srcRect/>
          <a:stretch>
            <a:fillRect/>
          </a:stretch>
        </p:blipFill>
        <p:spPr bwMode="auto">
          <a:xfrm>
            <a:off x="683568" y="1484784"/>
            <a:ext cx="8098222" cy="3999508"/>
          </a:xfrm>
          <a:prstGeom prst="rect">
            <a:avLst/>
          </a:prstGeom>
          <a:noFill/>
        </p:spPr>
      </p:pic>
    </p:spTree>
    <p:extLst>
      <p:ext uri="{BB962C8B-B14F-4D97-AF65-F5344CB8AC3E}">
        <p14:creationId xmlns:p14="http://schemas.microsoft.com/office/powerpoint/2010/main" val="1055136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Dimensions – doctor presentations</a:t>
            </a:r>
            <a:endParaRPr lang="en-GB" dirty="0"/>
          </a:p>
        </p:txBody>
      </p:sp>
      <p:sp>
        <p:nvSpPr>
          <p:cNvPr id="3" name="Content Placeholder 2"/>
          <p:cNvSpPr>
            <a:spLocks noGrp="1"/>
          </p:cNvSpPr>
          <p:nvPr>
            <p:ph sz="quarter" idx="1"/>
          </p:nvPr>
        </p:nvSpPr>
        <p:spPr>
          <a:xfrm>
            <a:off x="1187624" y="1672208"/>
            <a:ext cx="3308176" cy="3845024"/>
          </a:xfrm>
        </p:spPr>
        <p:txBody>
          <a:bodyPr>
            <a:normAutofit fontScale="70000" lnSpcReduction="20000"/>
          </a:bodyPr>
          <a:lstStyle/>
          <a:p>
            <a:pPr algn="ctr">
              <a:buNone/>
            </a:pPr>
            <a:r>
              <a:rPr lang="en-GB" b="1" dirty="0" smtClean="0"/>
              <a:t>East</a:t>
            </a:r>
          </a:p>
          <a:p>
            <a:r>
              <a:rPr lang="en-GB" dirty="0" smtClean="0"/>
              <a:t>Doctors are gurus and take initiative</a:t>
            </a:r>
          </a:p>
          <a:p>
            <a:r>
              <a:rPr lang="en-GB" dirty="0" smtClean="0"/>
              <a:t>Leaders should be assertive and decisive</a:t>
            </a:r>
          </a:p>
          <a:p>
            <a:r>
              <a:rPr lang="en-GB" dirty="0" smtClean="0"/>
              <a:t>Relationships prevail</a:t>
            </a:r>
          </a:p>
          <a:p>
            <a:endParaRPr lang="en-GB" dirty="0" smtClean="0"/>
          </a:p>
          <a:p>
            <a:r>
              <a:rPr lang="en-GB" dirty="0" smtClean="0"/>
              <a:t>Effectiveness measured in short-term – fast results</a:t>
            </a:r>
          </a:p>
          <a:p>
            <a:r>
              <a:rPr lang="en-GB" dirty="0" smtClean="0"/>
              <a:t>Direct confrontation avoided</a:t>
            </a:r>
          </a:p>
          <a:p>
            <a:r>
              <a:rPr lang="en-GB" dirty="0" smtClean="0"/>
              <a:t>Concern with maintaining personal face</a:t>
            </a:r>
            <a:endParaRPr lang="en-GB" dirty="0"/>
          </a:p>
        </p:txBody>
      </p:sp>
      <p:sp>
        <p:nvSpPr>
          <p:cNvPr id="4" name="Content Placeholder 3"/>
          <p:cNvSpPr>
            <a:spLocks noGrp="1"/>
          </p:cNvSpPr>
          <p:nvPr>
            <p:ph sz="quarter" idx="2"/>
          </p:nvPr>
        </p:nvSpPr>
        <p:spPr/>
        <p:txBody>
          <a:bodyPr>
            <a:normAutofit fontScale="70000" lnSpcReduction="20000"/>
          </a:bodyPr>
          <a:lstStyle/>
          <a:p>
            <a:pPr algn="ctr">
              <a:buNone/>
            </a:pPr>
            <a:r>
              <a:rPr lang="en-GB" b="1" dirty="0" smtClean="0"/>
              <a:t>West</a:t>
            </a:r>
          </a:p>
          <a:p>
            <a:r>
              <a:rPr lang="en-GB" dirty="0" smtClean="0"/>
              <a:t>Patient expected to have an opinion</a:t>
            </a:r>
          </a:p>
          <a:p>
            <a:r>
              <a:rPr lang="en-GB" dirty="0" smtClean="0"/>
              <a:t>Doctors use intuition and strive for consensus</a:t>
            </a:r>
          </a:p>
          <a:p>
            <a:r>
              <a:rPr lang="en-GB" dirty="0" smtClean="0"/>
              <a:t>Task prevails over relationship</a:t>
            </a:r>
          </a:p>
          <a:p>
            <a:r>
              <a:rPr lang="en-GB" dirty="0" smtClean="0"/>
              <a:t>Effectiveness measured over longer term</a:t>
            </a:r>
          </a:p>
          <a:p>
            <a:r>
              <a:rPr lang="en-GB" dirty="0" smtClean="0"/>
              <a:t>Direct confrontation tolerated</a:t>
            </a:r>
          </a:p>
          <a:p>
            <a:r>
              <a:rPr lang="en-GB" dirty="0" smtClean="0"/>
              <a:t>Concern with maintaining professional relationship</a:t>
            </a:r>
            <a:endParaRPr lang="en-GB" dirty="0"/>
          </a:p>
        </p:txBody>
      </p:sp>
    </p:spTree>
    <p:extLst>
      <p:ext uri="{BB962C8B-B14F-4D97-AF65-F5344CB8AC3E}">
        <p14:creationId xmlns:p14="http://schemas.microsoft.com/office/powerpoint/2010/main" val="1302583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anjla\Pictures\yang liu pictographs\status of leader.jpg"/>
          <p:cNvPicPr>
            <a:picLocks noChangeAspect="1" noChangeArrowheads="1"/>
          </p:cNvPicPr>
          <p:nvPr/>
        </p:nvPicPr>
        <p:blipFill>
          <a:blip r:embed="rId2" cstate="print"/>
          <a:srcRect/>
          <a:stretch>
            <a:fillRect/>
          </a:stretch>
        </p:blipFill>
        <p:spPr bwMode="auto">
          <a:xfrm>
            <a:off x="323528" y="1340768"/>
            <a:ext cx="8509938" cy="4357088"/>
          </a:xfrm>
          <a:prstGeom prst="rect">
            <a:avLst/>
          </a:prstGeom>
          <a:noFill/>
        </p:spPr>
      </p:pic>
    </p:spTree>
    <p:extLst>
      <p:ext uri="{BB962C8B-B14F-4D97-AF65-F5344CB8AC3E}">
        <p14:creationId xmlns:p14="http://schemas.microsoft.com/office/powerpoint/2010/main" val="3302386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Dimensions – educational presentations</a:t>
            </a:r>
            <a:endParaRPr lang="en-GB" dirty="0"/>
          </a:p>
        </p:txBody>
      </p:sp>
      <p:sp>
        <p:nvSpPr>
          <p:cNvPr id="3" name="Content Placeholder 2"/>
          <p:cNvSpPr>
            <a:spLocks noGrp="1"/>
          </p:cNvSpPr>
          <p:nvPr>
            <p:ph sz="quarter" idx="1"/>
          </p:nvPr>
        </p:nvSpPr>
        <p:spPr>
          <a:xfrm>
            <a:off x="1115616" y="1600201"/>
            <a:ext cx="3380184" cy="3773016"/>
          </a:xfrm>
        </p:spPr>
        <p:txBody>
          <a:bodyPr>
            <a:normAutofit fontScale="70000" lnSpcReduction="20000"/>
          </a:bodyPr>
          <a:lstStyle/>
          <a:p>
            <a:pPr algn="ctr">
              <a:buNone/>
            </a:pPr>
            <a:r>
              <a:rPr lang="en-GB" b="1" dirty="0" smtClean="0"/>
              <a:t>Eastern students</a:t>
            </a:r>
          </a:p>
          <a:p>
            <a:r>
              <a:rPr lang="en-GB" dirty="0" smtClean="0"/>
              <a:t>Competitive with peers</a:t>
            </a:r>
          </a:p>
          <a:p>
            <a:endParaRPr lang="en-GB" dirty="0" smtClean="0"/>
          </a:p>
          <a:p>
            <a:r>
              <a:rPr lang="en-GB" dirty="0" smtClean="0"/>
              <a:t>Educators are ‘wise parents’ – tendency to subservience</a:t>
            </a:r>
          </a:p>
          <a:p>
            <a:r>
              <a:rPr lang="en-GB" dirty="0" smtClean="0"/>
              <a:t>Historically used to passive learning - may struggle with self directed learning</a:t>
            </a:r>
          </a:p>
          <a:p>
            <a:r>
              <a:rPr lang="en-GB" dirty="0" smtClean="0"/>
              <a:t>Maybe uncertain re their progress compared with peers.</a:t>
            </a:r>
          </a:p>
          <a:p>
            <a:r>
              <a:rPr lang="en-GB" dirty="0" smtClean="0"/>
              <a:t>Fear of ‘losing face’</a:t>
            </a:r>
          </a:p>
          <a:p>
            <a:endParaRPr lang="en-GB" dirty="0" smtClean="0"/>
          </a:p>
          <a:p>
            <a:endParaRPr lang="en-GB" dirty="0" smtClean="0"/>
          </a:p>
          <a:p>
            <a:endParaRPr lang="en-GB" dirty="0"/>
          </a:p>
        </p:txBody>
      </p:sp>
      <p:sp>
        <p:nvSpPr>
          <p:cNvPr id="4" name="Content Placeholder 3"/>
          <p:cNvSpPr>
            <a:spLocks noGrp="1"/>
          </p:cNvSpPr>
          <p:nvPr>
            <p:ph sz="quarter" idx="2"/>
          </p:nvPr>
        </p:nvSpPr>
        <p:spPr/>
        <p:txBody>
          <a:bodyPr>
            <a:normAutofit fontScale="70000" lnSpcReduction="20000"/>
          </a:bodyPr>
          <a:lstStyle/>
          <a:p>
            <a:pPr algn="ctr">
              <a:buNone/>
            </a:pPr>
            <a:r>
              <a:rPr lang="en-GB" b="1" dirty="0" smtClean="0"/>
              <a:t>Western Educators</a:t>
            </a:r>
          </a:p>
          <a:p>
            <a:r>
              <a:rPr lang="en-GB" dirty="0"/>
              <a:t>V</a:t>
            </a:r>
            <a:r>
              <a:rPr lang="en-GB" dirty="0" smtClean="0"/>
              <a:t>alue co-operation and team-work</a:t>
            </a:r>
          </a:p>
          <a:p>
            <a:r>
              <a:rPr lang="en-GB" dirty="0" smtClean="0"/>
              <a:t>Enjoy students who question and debate</a:t>
            </a:r>
          </a:p>
          <a:p>
            <a:r>
              <a:rPr lang="en-GB" dirty="0" smtClean="0"/>
              <a:t>Seek student participation – shared learning</a:t>
            </a:r>
          </a:p>
          <a:p>
            <a:r>
              <a:rPr lang="en-GB" dirty="0" smtClean="0"/>
              <a:t>Expect students to undertake self directed learning</a:t>
            </a:r>
          </a:p>
          <a:p>
            <a:endParaRPr lang="en-GB" dirty="0" smtClean="0"/>
          </a:p>
          <a:p>
            <a:r>
              <a:rPr lang="en-GB" dirty="0" smtClean="0"/>
              <a:t>Learning from mistakes</a:t>
            </a:r>
          </a:p>
          <a:p>
            <a:endParaRPr lang="en-GB" dirty="0" smtClean="0"/>
          </a:p>
          <a:p>
            <a:endParaRPr lang="en-GB" dirty="0"/>
          </a:p>
        </p:txBody>
      </p:sp>
    </p:spTree>
    <p:extLst>
      <p:ext uri="{BB962C8B-B14F-4D97-AF65-F5344CB8AC3E}">
        <p14:creationId xmlns:p14="http://schemas.microsoft.com/office/powerpoint/2010/main" val="1027650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njla\Pictures\yang liu pictographs\eastwest_sound.jpg"/>
          <p:cNvPicPr>
            <a:picLocks noChangeAspect="1" noChangeArrowheads="1"/>
          </p:cNvPicPr>
          <p:nvPr/>
        </p:nvPicPr>
        <p:blipFill>
          <a:blip r:embed="rId2" cstate="print"/>
          <a:srcRect/>
          <a:stretch>
            <a:fillRect/>
          </a:stretch>
        </p:blipFill>
        <p:spPr bwMode="auto">
          <a:xfrm>
            <a:off x="704072" y="1124744"/>
            <a:ext cx="7767798" cy="3978300"/>
          </a:xfrm>
          <a:prstGeom prst="rect">
            <a:avLst/>
          </a:prstGeom>
          <a:noFill/>
        </p:spPr>
      </p:pic>
    </p:spTree>
    <p:extLst>
      <p:ext uri="{BB962C8B-B14F-4D97-AF65-F5344CB8AC3E}">
        <p14:creationId xmlns:p14="http://schemas.microsoft.com/office/powerpoint/2010/main" val="131559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Language and Communication</a:t>
            </a:r>
            <a:endParaRPr lang="en-GB" dirty="0"/>
          </a:p>
        </p:txBody>
      </p:sp>
      <p:sp>
        <p:nvSpPr>
          <p:cNvPr id="3" name="Content Placeholder 2"/>
          <p:cNvSpPr>
            <a:spLocks noGrp="1"/>
          </p:cNvSpPr>
          <p:nvPr>
            <p:ph sz="quarter" idx="1"/>
          </p:nvPr>
        </p:nvSpPr>
        <p:spPr/>
        <p:txBody>
          <a:bodyPr>
            <a:normAutofit fontScale="92500"/>
          </a:bodyPr>
          <a:lstStyle/>
          <a:p>
            <a:r>
              <a:rPr lang="en-GB" dirty="0" smtClean="0"/>
              <a:t>Different aspects to consider, including:</a:t>
            </a:r>
          </a:p>
          <a:p>
            <a:pPr lvl="1"/>
            <a:r>
              <a:rPr lang="en-GB" dirty="0" smtClean="0"/>
              <a:t>Language (colloquialisms, pronunciation, accent)</a:t>
            </a:r>
          </a:p>
          <a:p>
            <a:pPr lvl="1"/>
            <a:r>
              <a:rPr lang="en-GB" dirty="0" smtClean="0"/>
              <a:t>Style of language </a:t>
            </a:r>
          </a:p>
          <a:p>
            <a:pPr lvl="1"/>
            <a:r>
              <a:rPr lang="en-GB" dirty="0" smtClean="0"/>
              <a:t>Language use </a:t>
            </a:r>
            <a:r>
              <a:rPr lang="en-GB" dirty="0" err="1" smtClean="0"/>
              <a:t>eg</a:t>
            </a:r>
            <a:r>
              <a:rPr lang="en-GB" dirty="0" smtClean="0"/>
              <a:t> humour, irony, understatement</a:t>
            </a:r>
          </a:p>
          <a:p>
            <a:pPr lvl="1"/>
            <a:r>
              <a:rPr lang="en-GB" dirty="0" smtClean="0"/>
              <a:t>Non verbal behaviour</a:t>
            </a:r>
          </a:p>
          <a:p>
            <a:pPr lvl="1"/>
            <a:r>
              <a:rPr lang="en-GB" dirty="0" smtClean="0"/>
              <a:t>Paralinguistic features </a:t>
            </a:r>
            <a:r>
              <a:rPr lang="en-GB" dirty="0" err="1" smtClean="0"/>
              <a:t>eg</a:t>
            </a:r>
            <a:r>
              <a:rPr lang="en-GB" dirty="0" smtClean="0"/>
              <a:t> emphasis, tone, pace...</a:t>
            </a:r>
          </a:p>
          <a:p>
            <a:pPr lvl="1"/>
            <a:r>
              <a:rPr lang="en-GB" dirty="0" smtClean="0"/>
              <a:t>Conversation structure </a:t>
            </a:r>
            <a:r>
              <a:rPr lang="en-GB" dirty="0" err="1" smtClean="0"/>
              <a:t>eg</a:t>
            </a:r>
            <a:r>
              <a:rPr lang="en-GB" dirty="0" smtClean="0"/>
              <a:t> silence, taking turns...</a:t>
            </a:r>
          </a:p>
          <a:p>
            <a:pPr lvl="1"/>
            <a:r>
              <a:rPr lang="en-GB" dirty="0" smtClean="0"/>
              <a:t>Manners – cultural rules </a:t>
            </a:r>
            <a:r>
              <a:rPr lang="en-GB" dirty="0" err="1" smtClean="0"/>
              <a:t>eg</a:t>
            </a:r>
            <a:r>
              <a:rPr lang="en-GB" dirty="0" smtClean="0"/>
              <a:t> greetings, politeness, expressing emotions, saying no...</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447149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njla\Pictures\yang liu pictographs\way of talking.jpg"/>
          <p:cNvPicPr>
            <a:picLocks noChangeAspect="1" noChangeArrowheads="1"/>
          </p:cNvPicPr>
          <p:nvPr/>
        </p:nvPicPr>
        <p:blipFill>
          <a:blip r:embed="rId2" cstate="print"/>
          <a:srcRect/>
          <a:stretch>
            <a:fillRect/>
          </a:stretch>
        </p:blipFill>
        <p:spPr bwMode="auto">
          <a:xfrm>
            <a:off x="395536" y="1340768"/>
            <a:ext cx="8061483" cy="3992835"/>
          </a:xfrm>
          <a:prstGeom prst="rect">
            <a:avLst/>
          </a:prstGeom>
          <a:noFill/>
        </p:spPr>
      </p:pic>
    </p:spTree>
    <p:extLst>
      <p:ext uri="{BB962C8B-B14F-4D97-AF65-F5344CB8AC3E}">
        <p14:creationId xmlns:p14="http://schemas.microsoft.com/office/powerpoint/2010/main" val="4045250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Linguistic and cultural capital</a:t>
            </a:r>
            <a:endParaRPr lang="en-GB" dirty="0"/>
          </a:p>
        </p:txBody>
      </p:sp>
      <p:sp>
        <p:nvSpPr>
          <p:cNvPr id="3" name="Content Placeholder 2"/>
          <p:cNvSpPr>
            <a:spLocks noGrp="1"/>
          </p:cNvSpPr>
          <p:nvPr>
            <p:ph sz="quarter" idx="1"/>
          </p:nvPr>
        </p:nvSpPr>
        <p:spPr/>
        <p:txBody>
          <a:bodyPr/>
          <a:lstStyle/>
          <a:p>
            <a:pPr>
              <a:buNone/>
            </a:pPr>
            <a:endParaRPr lang="en-GB" dirty="0" smtClean="0"/>
          </a:p>
          <a:p>
            <a:r>
              <a:rPr lang="en-GB" dirty="0" smtClean="0"/>
              <a:t>Linguistic capital – mastery of language and non verbal communication</a:t>
            </a:r>
          </a:p>
          <a:p>
            <a:r>
              <a:rPr lang="en-GB" dirty="0" smtClean="0"/>
              <a:t>Social capital – personal resources based on group membership, relationships, support</a:t>
            </a:r>
          </a:p>
          <a:p>
            <a:r>
              <a:rPr lang="en-GB" dirty="0" smtClean="0"/>
              <a:t>Cultural capital – knowledge , skills, education</a:t>
            </a:r>
            <a:endParaRPr lang="en-GB" dirty="0"/>
          </a:p>
        </p:txBody>
      </p:sp>
    </p:spTree>
    <p:extLst>
      <p:ext uri="{BB962C8B-B14F-4D97-AF65-F5344CB8AC3E}">
        <p14:creationId xmlns:p14="http://schemas.microsoft.com/office/powerpoint/2010/main" val="1787284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a:t>
            </a:r>
            <a:endParaRPr lang="en-GB" dirty="0"/>
          </a:p>
        </p:txBody>
      </p:sp>
      <p:sp>
        <p:nvSpPr>
          <p:cNvPr id="3" name="Content Placeholder 2"/>
          <p:cNvSpPr>
            <a:spLocks noGrp="1"/>
          </p:cNvSpPr>
          <p:nvPr>
            <p:ph sz="quarter" idx="1"/>
          </p:nvPr>
        </p:nvSpPr>
        <p:spPr/>
        <p:txBody>
          <a:bodyPr/>
          <a:lstStyle/>
          <a:p>
            <a:r>
              <a:rPr lang="en-GB" dirty="0" smtClean="0"/>
              <a:t>Stress affects your ability to use linguistic capital </a:t>
            </a:r>
          </a:p>
          <a:p>
            <a:r>
              <a:rPr lang="en-GB" dirty="0" smtClean="0"/>
              <a:t>With less linguistic capital, trainees may over-model (formulaic phrases)</a:t>
            </a:r>
          </a:p>
          <a:p>
            <a:r>
              <a:rPr lang="en-GB" dirty="0" smtClean="0"/>
              <a:t>May affect ability to demonstrate empathy and sensitivity</a:t>
            </a:r>
          </a:p>
          <a:p>
            <a:pPr>
              <a:buNone/>
            </a:pPr>
            <a:endParaRPr lang="en-GB" dirty="0" smtClean="0"/>
          </a:p>
          <a:p>
            <a:endParaRPr lang="en-GB" dirty="0" smtClean="0"/>
          </a:p>
        </p:txBody>
      </p:sp>
    </p:spTree>
    <p:extLst>
      <p:ext uri="{BB962C8B-B14F-4D97-AF65-F5344CB8AC3E}">
        <p14:creationId xmlns:p14="http://schemas.microsoft.com/office/powerpoint/2010/main" val="160741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GB" dirty="0" smtClean="0"/>
              <a:t>General solutions</a:t>
            </a:r>
            <a:endParaRPr lang="en-GB" dirty="0"/>
          </a:p>
        </p:txBody>
      </p:sp>
      <p:sp>
        <p:nvSpPr>
          <p:cNvPr id="3" name="Content Placeholder 2"/>
          <p:cNvSpPr>
            <a:spLocks noGrp="1"/>
          </p:cNvSpPr>
          <p:nvPr>
            <p:ph sz="quarter" idx="1"/>
          </p:nvPr>
        </p:nvSpPr>
        <p:spPr>
          <a:xfrm>
            <a:off x="1619672" y="1447800"/>
            <a:ext cx="7067128" cy="3997424"/>
          </a:xfrm>
        </p:spPr>
        <p:txBody>
          <a:bodyPr>
            <a:normAutofit fontScale="85000" lnSpcReduction="10000"/>
          </a:bodyPr>
          <a:lstStyle/>
          <a:p>
            <a:pPr marL="274320" indent="-274320">
              <a:defRPr/>
            </a:pPr>
            <a:r>
              <a:rPr lang="en-GB" dirty="0"/>
              <a:t>Recognise issues at an early stage and recognise </a:t>
            </a:r>
            <a:r>
              <a:rPr lang="en-GB" dirty="0" smtClean="0"/>
              <a:t>need </a:t>
            </a:r>
            <a:r>
              <a:rPr lang="en-GB" dirty="0"/>
              <a:t>to be </a:t>
            </a:r>
            <a:r>
              <a:rPr lang="en-GB" dirty="0" smtClean="0"/>
              <a:t>pro-active re solutions</a:t>
            </a:r>
          </a:p>
          <a:p>
            <a:pPr marL="274320" indent="-274320">
              <a:defRPr/>
            </a:pPr>
            <a:r>
              <a:rPr lang="en-GB" dirty="0" smtClean="0"/>
              <a:t>Language - listening </a:t>
            </a:r>
            <a:r>
              <a:rPr lang="en-GB" dirty="0"/>
              <a:t>to UK </a:t>
            </a:r>
            <a:r>
              <a:rPr lang="en-GB" dirty="0" err="1"/>
              <a:t>tv</a:t>
            </a:r>
            <a:r>
              <a:rPr lang="en-GB" dirty="0"/>
              <a:t> and </a:t>
            </a:r>
            <a:r>
              <a:rPr lang="en-GB" dirty="0" smtClean="0"/>
              <a:t>radio, read English papers</a:t>
            </a:r>
          </a:p>
          <a:p>
            <a:pPr marL="274320" indent="-274320">
              <a:defRPr/>
            </a:pPr>
            <a:r>
              <a:rPr lang="en-GB" dirty="0" smtClean="0"/>
              <a:t>Speak English at home, with peers</a:t>
            </a:r>
          </a:p>
          <a:p>
            <a:pPr marL="274320" indent="-274320">
              <a:defRPr/>
            </a:pPr>
            <a:r>
              <a:rPr lang="en-GB" dirty="0" smtClean="0"/>
              <a:t>Culture </a:t>
            </a:r>
            <a:r>
              <a:rPr lang="en-GB" dirty="0"/>
              <a:t>– join </a:t>
            </a:r>
            <a:r>
              <a:rPr lang="en-GB" dirty="0" smtClean="0"/>
              <a:t>social groups </a:t>
            </a:r>
            <a:r>
              <a:rPr lang="en-GB" dirty="0" err="1" smtClean="0"/>
              <a:t>eg</a:t>
            </a:r>
            <a:r>
              <a:rPr lang="en-GB" dirty="0" smtClean="0"/>
              <a:t> book clubs, sports teams...</a:t>
            </a:r>
          </a:p>
          <a:p>
            <a:pPr marL="274320" indent="-274320">
              <a:defRPr/>
            </a:pPr>
            <a:r>
              <a:rPr lang="en-GB" dirty="0" smtClean="0"/>
              <a:t>Get involved in informal aspects of life – </a:t>
            </a:r>
            <a:r>
              <a:rPr lang="en-GB" dirty="0" err="1" smtClean="0"/>
              <a:t>eg</a:t>
            </a:r>
            <a:r>
              <a:rPr lang="en-GB" dirty="0" smtClean="0"/>
              <a:t> practice and scheme social events</a:t>
            </a:r>
            <a:endParaRPr lang="en-GB" dirty="0"/>
          </a:p>
          <a:p>
            <a:endParaRPr lang="en-GB" dirty="0"/>
          </a:p>
        </p:txBody>
      </p:sp>
    </p:spTree>
    <p:extLst>
      <p:ext uri="{BB962C8B-B14F-4D97-AF65-F5344CB8AC3E}">
        <p14:creationId xmlns:p14="http://schemas.microsoft.com/office/powerpoint/2010/main" val="3358248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sz="quarter" idx="1"/>
          </p:nvPr>
        </p:nvSpPr>
        <p:spPr/>
        <p:txBody>
          <a:bodyPr/>
          <a:lstStyle/>
          <a:p>
            <a:r>
              <a:rPr lang="en-GB" dirty="0" smtClean="0"/>
              <a:t>Discuss the different dimensions of culture and identify key differences between ‘the East and West’</a:t>
            </a:r>
          </a:p>
          <a:p>
            <a:r>
              <a:rPr lang="en-GB" dirty="0" smtClean="0"/>
              <a:t>Consider how culture impacts on relationships with patients and colleagues</a:t>
            </a:r>
          </a:p>
          <a:p>
            <a:r>
              <a:rPr lang="en-GB" dirty="0" smtClean="0"/>
              <a:t>Discuss linguistic and cultural capital</a:t>
            </a:r>
          </a:p>
          <a:p>
            <a:r>
              <a:rPr lang="en-GB" dirty="0" smtClean="0"/>
              <a:t>Tips for success</a:t>
            </a:r>
          </a:p>
          <a:p>
            <a:endParaRPr lang="en-GB" dirty="0" smtClean="0"/>
          </a:p>
        </p:txBody>
      </p:sp>
    </p:spTree>
    <p:extLst>
      <p:ext uri="{BB962C8B-B14F-4D97-AF65-F5344CB8AC3E}">
        <p14:creationId xmlns:p14="http://schemas.microsoft.com/office/powerpoint/2010/main" val="764373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practice</a:t>
            </a:r>
            <a:endParaRPr lang="en-GB" dirty="0"/>
          </a:p>
        </p:txBody>
      </p:sp>
      <p:sp>
        <p:nvSpPr>
          <p:cNvPr id="3" name="Content Placeholder 2"/>
          <p:cNvSpPr>
            <a:spLocks noGrp="1"/>
          </p:cNvSpPr>
          <p:nvPr>
            <p:ph sz="quarter" idx="1"/>
          </p:nvPr>
        </p:nvSpPr>
        <p:spPr>
          <a:xfrm>
            <a:off x="1475656" y="1447800"/>
            <a:ext cx="7211144" cy="3925416"/>
          </a:xfrm>
        </p:spPr>
        <p:txBody>
          <a:bodyPr>
            <a:normAutofit fontScale="92500" lnSpcReduction="20000"/>
          </a:bodyPr>
          <a:lstStyle/>
          <a:p>
            <a:r>
              <a:rPr lang="en-GB" sz="3000" dirty="0" smtClean="0"/>
              <a:t>Communication skills</a:t>
            </a:r>
          </a:p>
          <a:p>
            <a:pPr lvl="1"/>
            <a:r>
              <a:rPr lang="en-GB" sz="3000" dirty="0" smtClean="0"/>
              <a:t>Give trainers permission to discuss English language/style</a:t>
            </a:r>
          </a:p>
          <a:p>
            <a:pPr lvl="1"/>
            <a:r>
              <a:rPr lang="en-GB" sz="3000" dirty="0" smtClean="0"/>
              <a:t>Joint surgeries</a:t>
            </a:r>
          </a:p>
          <a:p>
            <a:pPr lvl="1"/>
            <a:r>
              <a:rPr lang="en-GB" sz="3000" dirty="0" smtClean="0"/>
              <a:t>Increased use of videos/COTS</a:t>
            </a:r>
          </a:p>
          <a:p>
            <a:r>
              <a:rPr lang="en-GB" sz="3400" dirty="0" smtClean="0"/>
              <a:t>Tutorials on ethics, professionalism, sensitive areas such as sex, death</a:t>
            </a:r>
          </a:p>
          <a:p>
            <a:r>
              <a:rPr lang="en-GB" sz="3400" dirty="0" smtClean="0"/>
              <a:t> Be curious about patient’s lives</a:t>
            </a:r>
          </a:p>
          <a:p>
            <a:r>
              <a:rPr lang="en-GB" sz="3400" dirty="0" smtClean="0"/>
              <a:t>Practice ways to explain conditions</a:t>
            </a:r>
          </a:p>
          <a:p>
            <a:endParaRPr lang="en-GB" dirty="0"/>
          </a:p>
        </p:txBody>
      </p:sp>
    </p:spTree>
    <p:extLst>
      <p:ext uri="{BB962C8B-B14F-4D97-AF65-F5344CB8AC3E}">
        <p14:creationId xmlns:p14="http://schemas.microsoft.com/office/powerpoint/2010/main" val="1388985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t>Summary </a:t>
            </a:r>
          </a:p>
        </p:txBody>
      </p:sp>
      <p:sp>
        <p:nvSpPr>
          <p:cNvPr id="9219" name="Rectangle 3"/>
          <p:cNvSpPr>
            <a:spLocks noGrp="1" noChangeArrowheads="1"/>
          </p:cNvSpPr>
          <p:nvPr>
            <p:ph sz="quarter" idx="1"/>
          </p:nvPr>
        </p:nvSpPr>
        <p:spPr>
          <a:xfrm>
            <a:off x="685800" y="1676400"/>
            <a:ext cx="7772400" cy="4572000"/>
          </a:xfrm>
        </p:spPr>
        <p:txBody>
          <a:bodyPr>
            <a:normAutofit/>
          </a:bodyPr>
          <a:lstStyle/>
          <a:p>
            <a:r>
              <a:rPr lang="en-GB" sz="2800" dirty="0"/>
              <a:t>Culture is a factor in the way in which learning and subsequent work is approached</a:t>
            </a:r>
          </a:p>
          <a:p>
            <a:r>
              <a:rPr lang="en-GB" sz="2800" dirty="0"/>
              <a:t>Behaviours are influenced by culture and relate to differing ways of perceiving </a:t>
            </a:r>
            <a:r>
              <a:rPr lang="en-GB" sz="2800" dirty="0" smtClean="0"/>
              <a:t>situations</a:t>
            </a:r>
          </a:p>
          <a:p>
            <a:r>
              <a:rPr lang="en-GB" sz="2800" dirty="0" smtClean="0"/>
              <a:t>Be aware of importance of linguistic and cultural capital and actively work to improve both</a:t>
            </a:r>
            <a:endParaRPr lang="en-GB" sz="2800" dirty="0"/>
          </a:p>
        </p:txBody>
      </p:sp>
    </p:spTree>
    <p:extLst>
      <p:ext uri="{BB962C8B-B14F-4D97-AF65-F5344CB8AC3E}">
        <p14:creationId xmlns:p14="http://schemas.microsoft.com/office/powerpoint/2010/main" val="2188040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3" name="Content Placeholder 2"/>
          <p:cNvSpPr>
            <a:spLocks noGrp="1"/>
          </p:cNvSpPr>
          <p:nvPr>
            <p:ph sz="quarter" idx="1"/>
          </p:nvPr>
        </p:nvSpPr>
        <p:spPr/>
        <p:txBody>
          <a:bodyPr/>
          <a:lstStyle/>
          <a:p>
            <a:endParaRPr lang="en-GB" dirty="0" smtClean="0"/>
          </a:p>
          <a:p>
            <a:r>
              <a:rPr lang="en-GB" sz="3200" dirty="0" smtClean="0"/>
              <a:t>What is your name?</a:t>
            </a:r>
          </a:p>
          <a:p>
            <a:r>
              <a:rPr lang="en-GB" sz="3200" dirty="0" smtClean="0"/>
              <a:t>Who named you?</a:t>
            </a:r>
          </a:p>
          <a:p>
            <a:r>
              <a:rPr lang="en-GB" sz="3200" dirty="0" smtClean="0"/>
              <a:t>Does your name have any meaning, if so what?</a:t>
            </a:r>
          </a:p>
        </p:txBody>
      </p:sp>
    </p:spTree>
    <p:extLst>
      <p:ext uri="{BB962C8B-B14F-4D97-AF65-F5344CB8AC3E}">
        <p14:creationId xmlns:p14="http://schemas.microsoft.com/office/powerpoint/2010/main" val="15701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Culture</a:t>
            </a:r>
            <a:endParaRPr lang="en-GB" dirty="0"/>
          </a:p>
        </p:txBody>
      </p:sp>
      <p:sp>
        <p:nvSpPr>
          <p:cNvPr id="3" name="Content Placeholder 2"/>
          <p:cNvSpPr>
            <a:spLocks noGrp="1"/>
          </p:cNvSpPr>
          <p:nvPr>
            <p:ph sz="quarter" idx="1"/>
          </p:nvPr>
        </p:nvSpPr>
        <p:spPr/>
        <p:txBody>
          <a:bodyPr>
            <a:normAutofit fontScale="92500" lnSpcReduction="10000"/>
          </a:bodyPr>
          <a:lstStyle/>
          <a:p>
            <a:pPr>
              <a:buNone/>
            </a:pPr>
            <a:endParaRPr lang="en-GB" dirty="0" smtClean="0"/>
          </a:p>
          <a:p>
            <a:pPr>
              <a:buNone/>
            </a:pPr>
            <a:r>
              <a:rPr lang="en-GB" dirty="0" smtClean="0"/>
              <a:t>‘Collective programming of mind which distinguishes the members of one group of people from another and leads them to live their lives in ways that are shaped by unwritten social codes...’</a:t>
            </a:r>
          </a:p>
          <a:p>
            <a:pPr>
              <a:buNone/>
            </a:pPr>
            <a:endParaRPr lang="en-GB" dirty="0"/>
          </a:p>
          <a:p>
            <a:pPr>
              <a:buNone/>
            </a:pPr>
            <a:r>
              <a:rPr lang="en-GB" dirty="0" smtClean="0"/>
              <a:t>Social codes are revealed in patterns of thinking, feeling and acting...’	</a:t>
            </a:r>
          </a:p>
          <a:p>
            <a:pPr algn="r">
              <a:buNone/>
            </a:pPr>
            <a:r>
              <a:rPr lang="en-GB" dirty="0"/>
              <a:t>	</a:t>
            </a:r>
            <a:r>
              <a:rPr lang="en-GB" dirty="0" smtClean="0"/>
              <a:t>						</a:t>
            </a:r>
            <a:r>
              <a:rPr lang="en-GB" sz="2600" dirty="0" smtClean="0"/>
              <a:t>(Hofstede 1991)</a:t>
            </a:r>
            <a:endParaRPr lang="en-GB" sz="2600" dirty="0"/>
          </a:p>
        </p:txBody>
      </p:sp>
    </p:spTree>
    <p:extLst>
      <p:ext uri="{BB962C8B-B14F-4D97-AF65-F5344CB8AC3E}">
        <p14:creationId xmlns:p14="http://schemas.microsoft.com/office/powerpoint/2010/main" val="38076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Differences between East and West</a:t>
            </a:r>
            <a:endParaRPr lang="en-GB" dirty="0"/>
          </a:p>
        </p:txBody>
      </p:sp>
      <p:pic>
        <p:nvPicPr>
          <p:cNvPr id="1026" name="Picture 2" descr="C:\Users\anjla\Pictures\yang liu pictographs\east-vs-west.jpg"/>
          <p:cNvPicPr>
            <a:picLocks noGrp="1" noChangeAspect="1" noChangeArrowheads="1"/>
          </p:cNvPicPr>
          <p:nvPr>
            <p:ph sz="quarter" idx="1"/>
          </p:nvPr>
        </p:nvPicPr>
        <p:blipFill>
          <a:blip r:embed="rId2" cstate="print"/>
          <a:stretch>
            <a:fillRect/>
          </a:stretch>
        </p:blipFill>
        <p:spPr bwMode="auto">
          <a:xfrm>
            <a:off x="913818" y="1417638"/>
            <a:ext cx="7940766" cy="3859212"/>
          </a:xfrm>
          <a:prstGeom prst="rect">
            <a:avLst/>
          </a:prstGeom>
          <a:noFill/>
        </p:spPr>
      </p:pic>
    </p:spTree>
    <p:extLst>
      <p:ext uri="{BB962C8B-B14F-4D97-AF65-F5344CB8AC3E}">
        <p14:creationId xmlns:p14="http://schemas.microsoft.com/office/powerpoint/2010/main" val="2253466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Dimensions of Culture</a:t>
            </a:r>
            <a:endParaRPr lang="en-GB" dirty="0"/>
          </a:p>
        </p:txBody>
      </p:sp>
      <p:sp>
        <p:nvSpPr>
          <p:cNvPr id="3" name="Content Placeholder 2"/>
          <p:cNvSpPr>
            <a:spLocks noGrp="1"/>
          </p:cNvSpPr>
          <p:nvPr>
            <p:ph sz="quarter" idx="1"/>
          </p:nvPr>
        </p:nvSpPr>
        <p:spPr/>
        <p:txBody>
          <a:bodyPr/>
          <a:lstStyle/>
          <a:p>
            <a:r>
              <a:rPr lang="en-GB" dirty="0" smtClean="0"/>
              <a:t>An aspect of culture which can be measured relative to other cultures:</a:t>
            </a:r>
          </a:p>
          <a:p>
            <a:r>
              <a:rPr lang="en-GB" dirty="0" smtClean="0"/>
              <a:t>Five dimensions:</a:t>
            </a:r>
          </a:p>
          <a:p>
            <a:pPr lvl="1"/>
            <a:r>
              <a:rPr lang="en-GB" dirty="0" smtClean="0"/>
              <a:t>Authority v submission</a:t>
            </a:r>
          </a:p>
          <a:p>
            <a:pPr lvl="1"/>
            <a:r>
              <a:rPr lang="en-GB" dirty="0" smtClean="0"/>
              <a:t>Individualism v collectivism</a:t>
            </a:r>
          </a:p>
          <a:p>
            <a:pPr lvl="1"/>
            <a:r>
              <a:rPr lang="en-GB" dirty="0" smtClean="0"/>
              <a:t>Uncertainty v certainty</a:t>
            </a:r>
          </a:p>
          <a:p>
            <a:pPr lvl="1"/>
            <a:r>
              <a:rPr lang="en-GB" dirty="0" smtClean="0"/>
              <a:t>Short-term v </a:t>
            </a:r>
            <a:r>
              <a:rPr lang="en-GB" dirty="0" err="1" smtClean="0"/>
              <a:t>longterm</a:t>
            </a:r>
            <a:endParaRPr lang="en-GB" dirty="0" smtClean="0"/>
          </a:p>
          <a:p>
            <a:pPr lvl="1"/>
            <a:r>
              <a:rPr lang="en-GB" dirty="0" smtClean="0"/>
              <a:t>Masculinity v femininity</a:t>
            </a:r>
            <a:endParaRPr lang="en-GB" dirty="0"/>
          </a:p>
        </p:txBody>
      </p:sp>
    </p:spTree>
    <p:extLst>
      <p:ext uri="{BB962C8B-B14F-4D97-AF65-F5344CB8AC3E}">
        <p14:creationId xmlns:p14="http://schemas.microsoft.com/office/powerpoint/2010/main" val="1654499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Dominant Cultural Themes</a:t>
            </a:r>
            <a:endParaRPr lang="en-GB" dirty="0"/>
          </a:p>
        </p:txBody>
      </p:sp>
      <p:sp>
        <p:nvSpPr>
          <p:cNvPr id="3" name="Content Placeholder 2"/>
          <p:cNvSpPr>
            <a:spLocks noGrp="1"/>
          </p:cNvSpPr>
          <p:nvPr>
            <p:ph sz="quarter" idx="1"/>
          </p:nvPr>
        </p:nvSpPr>
        <p:spPr/>
        <p:txBody>
          <a:bodyPr>
            <a:normAutofit/>
          </a:bodyPr>
          <a:lstStyle/>
          <a:p>
            <a:pPr algn="ctr">
              <a:buNone/>
            </a:pPr>
            <a:r>
              <a:rPr lang="en-GB" b="1" dirty="0" smtClean="0"/>
              <a:t>East</a:t>
            </a:r>
          </a:p>
          <a:p>
            <a:endParaRPr lang="en-GB" dirty="0" smtClean="0"/>
          </a:p>
          <a:p>
            <a:r>
              <a:rPr lang="en-GB" dirty="0" smtClean="0"/>
              <a:t>Large power distance</a:t>
            </a:r>
          </a:p>
          <a:p>
            <a:r>
              <a:rPr lang="en-GB" dirty="0" smtClean="0"/>
              <a:t>Collectivist</a:t>
            </a:r>
          </a:p>
          <a:p>
            <a:r>
              <a:rPr lang="en-GB" dirty="0" smtClean="0"/>
              <a:t>Masculine</a:t>
            </a:r>
          </a:p>
          <a:p>
            <a:r>
              <a:rPr lang="en-GB" dirty="0" smtClean="0"/>
              <a:t>Uncertainty avoiding</a:t>
            </a:r>
          </a:p>
          <a:p>
            <a:r>
              <a:rPr lang="en-GB" dirty="0" smtClean="0"/>
              <a:t>Short-term orientation</a:t>
            </a:r>
          </a:p>
          <a:p>
            <a:pPr>
              <a:buNone/>
            </a:pPr>
            <a:endParaRPr lang="en-GB" dirty="0"/>
          </a:p>
        </p:txBody>
      </p:sp>
      <p:sp>
        <p:nvSpPr>
          <p:cNvPr id="4" name="Content Placeholder 3"/>
          <p:cNvSpPr>
            <a:spLocks noGrp="1"/>
          </p:cNvSpPr>
          <p:nvPr>
            <p:ph sz="quarter" idx="2"/>
          </p:nvPr>
        </p:nvSpPr>
        <p:spPr/>
        <p:txBody>
          <a:bodyPr>
            <a:normAutofit/>
          </a:bodyPr>
          <a:lstStyle/>
          <a:p>
            <a:pPr algn="ctr">
              <a:buNone/>
            </a:pPr>
            <a:r>
              <a:rPr lang="en-GB" b="1" dirty="0" smtClean="0"/>
              <a:t>West</a:t>
            </a:r>
          </a:p>
          <a:p>
            <a:endParaRPr lang="en-GB" dirty="0" smtClean="0"/>
          </a:p>
          <a:p>
            <a:r>
              <a:rPr lang="en-GB" dirty="0" smtClean="0"/>
              <a:t>Small power distance</a:t>
            </a:r>
          </a:p>
          <a:p>
            <a:r>
              <a:rPr lang="en-GB" dirty="0" smtClean="0"/>
              <a:t>Individual</a:t>
            </a:r>
          </a:p>
          <a:p>
            <a:r>
              <a:rPr lang="en-GB" dirty="0" smtClean="0"/>
              <a:t>Feminine</a:t>
            </a:r>
          </a:p>
          <a:p>
            <a:r>
              <a:rPr lang="en-GB" dirty="0" smtClean="0"/>
              <a:t>Uncertainty accepting</a:t>
            </a:r>
          </a:p>
          <a:p>
            <a:r>
              <a:rPr lang="en-GB" dirty="0" smtClean="0"/>
              <a:t>Long-term orientation to future</a:t>
            </a:r>
            <a:endParaRPr lang="en-GB" dirty="0"/>
          </a:p>
        </p:txBody>
      </p:sp>
    </p:spTree>
    <p:extLst>
      <p:ext uri="{BB962C8B-B14F-4D97-AF65-F5344CB8AC3E}">
        <p14:creationId xmlns:p14="http://schemas.microsoft.com/office/powerpoint/2010/main" val="2712858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njla\Pictures\yang liu pictographs\way of life.jpg"/>
          <p:cNvPicPr>
            <a:picLocks noChangeAspect="1" noChangeArrowheads="1"/>
          </p:cNvPicPr>
          <p:nvPr/>
        </p:nvPicPr>
        <p:blipFill>
          <a:blip r:embed="rId2" cstate="print"/>
          <a:srcRect/>
          <a:stretch>
            <a:fillRect/>
          </a:stretch>
        </p:blipFill>
        <p:spPr bwMode="auto">
          <a:xfrm>
            <a:off x="539552" y="1340768"/>
            <a:ext cx="8330192" cy="4266332"/>
          </a:xfrm>
          <a:prstGeom prst="rect">
            <a:avLst/>
          </a:prstGeom>
          <a:noFill/>
        </p:spPr>
      </p:pic>
    </p:spTree>
    <p:extLst>
      <p:ext uri="{BB962C8B-B14F-4D97-AF65-F5344CB8AC3E}">
        <p14:creationId xmlns:p14="http://schemas.microsoft.com/office/powerpoint/2010/main" val="3516069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Dimensions – patient presentations</a:t>
            </a:r>
            <a:endParaRPr lang="en-GB" dirty="0"/>
          </a:p>
        </p:txBody>
      </p:sp>
      <p:sp>
        <p:nvSpPr>
          <p:cNvPr id="3" name="Content Placeholder 2"/>
          <p:cNvSpPr>
            <a:spLocks noGrp="1"/>
          </p:cNvSpPr>
          <p:nvPr>
            <p:ph sz="quarter" idx="1"/>
          </p:nvPr>
        </p:nvSpPr>
        <p:spPr>
          <a:xfrm>
            <a:off x="755576" y="1600201"/>
            <a:ext cx="3740224" cy="4061048"/>
          </a:xfrm>
        </p:spPr>
        <p:txBody>
          <a:bodyPr>
            <a:normAutofit fontScale="77500" lnSpcReduction="20000"/>
          </a:bodyPr>
          <a:lstStyle/>
          <a:p>
            <a:pPr algn="ctr">
              <a:buNone/>
            </a:pPr>
            <a:r>
              <a:rPr lang="en-GB" b="1" dirty="0" smtClean="0"/>
              <a:t>East</a:t>
            </a:r>
          </a:p>
          <a:p>
            <a:r>
              <a:rPr lang="en-GB" dirty="0" smtClean="0"/>
              <a:t>Emotion can be shown</a:t>
            </a:r>
          </a:p>
          <a:p>
            <a:r>
              <a:rPr lang="en-GB" dirty="0" smtClean="0"/>
              <a:t>Fear of ambiguous situations</a:t>
            </a:r>
          </a:p>
          <a:p>
            <a:r>
              <a:rPr lang="en-GB" dirty="0" smtClean="0"/>
              <a:t>Resistance to innovation</a:t>
            </a:r>
          </a:p>
          <a:p>
            <a:r>
              <a:rPr lang="en-GB" dirty="0"/>
              <a:t>S</a:t>
            </a:r>
            <a:r>
              <a:rPr lang="en-GB" dirty="0" smtClean="0"/>
              <a:t>tructured environment with clear solutions</a:t>
            </a:r>
          </a:p>
          <a:p>
            <a:r>
              <a:rPr lang="en-GB" dirty="0" smtClean="0"/>
              <a:t>Doctor must supply right solution promptly</a:t>
            </a:r>
          </a:p>
          <a:p>
            <a:r>
              <a:rPr lang="en-GB" dirty="0" smtClean="0"/>
              <a:t>Belief in experts and specialization</a:t>
            </a:r>
          </a:p>
          <a:p>
            <a:r>
              <a:rPr lang="en-GB" dirty="0" smtClean="0"/>
              <a:t>Few nurses, many doctors</a:t>
            </a:r>
            <a:endParaRPr lang="en-GB" dirty="0"/>
          </a:p>
        </p:txBody>
      </p:sp>
      <p:sp>
        <p:nvSpPr>
          <p:cNvPr id="4" name="Content Placeholder 3"/>
          <p:cNvSpPr>
            <a:spLocks noGrp="1"/>
          </p:cNvSpPr>
          <p:nvPr>
            <p:ph sz="quarter" idx="2"/>
          </p:nvPr>
        </p:nvSpPr>
        <p:spPr/>
        <p:txBody>
          <a:bodyPr>
            <a:normAutofit fontScale="77500" lnSpcReduction="20000"/>
          </a:bodyPr>
          <a:lstStyle/>
          <a:p>
            <a:pPr algn="ctr">
              <a:buNone/>
            </a:pPr>
            <a:r>
              <a:rPr lang="en-GB" b="1" dirty="0" smtClean="0"/>
              <a:t>West</a:t>
            </a:r>
          </a:p>
          <a:p>
            <a:r>
              <a:rPr lang="en-GB" dirty="0" smtClean="0"/>
              <a:t>Emotion not to be shown</a:t>
            </a:r>
          </a:p>
          <a:p>
            <a:r>
              <a:rPr lang="en-GB" dirty="0" smtClean="0"/>
              <a:t>Comfortable with ambiguous situations</a:t>
            </a:r>
          </a:p>
          <a:p>
            <a:r>
              <a:rPr lang="en-GB" dirty="0" smtClean="0"/>
              <a:t>Curiosity re innovations</a:t>
            </a:r>
          </a:p>
          <a:p>
            <a:r>
              <a:rPr lang="en-GB" dirty="0" smtClean="0"/>
              <a:t>Open-ended situation with discussion</a:t>
            </a:r>
          </a:p>
          <a:p>
            <a:r>
              <a:rPr lang="en-GB" dirty="0" smtClean="0"/>
              <a:t>Dr may say: ‘I don’t know’ </a:t>
            </a:r>
          </a:p>
          <a:p>
            <a:endParaRPr lang="en-GB" dirty="0" smtClean="0"/>
          </a:p>
          <a:p>
            <a:r>
              <a:rPr lang="en-GB" dirty="0" smtClean="0"/>
              <a:t>Belief in generalists</a:t>
            </a:r>
          </a:p>
          <a:p>
            <a:r>
              <a:rPr lang="en-GB" dirty="0" smtClean="0"/>
              <a:t>Many nurses, few doctors</a:t>
            </a:r>
            <a:endParaRPr lang="en-GB" dirty="0"/>
          </a:p>
        </p:txBody>
      </p:sp>
    </p:spTree>
    <p:extLst>
      <p:ext uri="{BB962C8B-B14F-4D97-AF65-F5344CB8AC3E}">
        <p14:creationId xmlns:p14="http://schemas.microsoft.com/office/powerpoint/2010/main" val="4181563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981</TotalTime>
  <Words>675</Words>
  <Application>Microsoft Office PowerPoint</Application>
  <PresentationFormat>On-screen Show (4:3)</PresentationFormat>
  <Paragraphs>136</Paragraphs>
  <Slides>21</Slides>
  <Notes>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Office Theme</vt:lpstr>
      <vt:lpstr>1_Office Theme</vt:lpstr>
      <vt:lpstr>2_Office Theme</vt:lpstr>
      <vt:lpstr>Date of presentation</vt:lpstr>
      <vt:lpstr>Objectives</vt:lpstr>
      <vt:lpstr>Introductions</vt:lpstr>
      <vt:lpstr>Culture</vt:lpstr>
      <vt:lpstr>Differences between East and West</vt:lpstr>
      <vt:lpstr>Dimensions of Culture</vt:lpstr>
      <vt:lpstr>Dominant Cultural Themes</vt:lpstr>
      <vt:lpstr>PowerPoint Presentation</vt:lpstr>
      <vt:lpstr>Cultural Dimensions – patient presentations</vt:lpstr>
      <vt:lpstr>PowerPoint Presentation</vt:lpstr>
      <vt:lpstr>Cultural Dimensions – doctor presentations</vt:lpstr>
      <vt:lpstr>PowerPoint Presentation</vt:lpstr>
      <vt:lpstr>Cultural Dimensions – educational presentations</vt:lpstr>
      <vt:lpstr>PowerPoint Presentation</vt:lpstr>
      <vt:lpstr>Language and Communication</vt:lpstr>
      <vt:lpstr>PowerPoint Presentation</vt:lpstr>
      <vt:lpstr>Linguistic and cultural capital</vt:lpstr>
      <vt:lpstr>Implications</vt:lpstr>
      <vt:lpstr>General solutions</vt:lpstr>
      <vt:lpstr>In the practice</vt:lpstr>
      <vt:lpstr>Summary </vt:lpstr>
    </vt:vector>
  </TitlesOfParts>
  <Company>Whatever Design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Lake</dc:creator>
  <cp:lastModifiedBy>richard_mumford</cp:lastModifiedBy>
  <cp:revision>102</cp:revision>
  <dcterms:created xsi:type="dcterms:W3CDTF">2013-01-25T13:55:30Z</dcterms:created>
  <dcterms:modified xsi:type="dcterms:W3CDTF">2013-07-11T12:38:07Z</dcterms:modified>
</cp:coreProperties>
</file>