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8"/>
  </p:notesMasterIdLst>
  <p:handoutMasterIdLst>
    <p:handoutMasterId r:id="rId9"/>
  </p:handoutMasterIdLst>
  <p:sldIdLst>
    <p:sldId id="299" r:id="rId2"/>
    <p:sldId id="317" r:id="rId3"/>
    <p:sldId id="302" r:id="rId4"/>
    <p:sldId id="325" r:id="rId5"/>
    <p:sldId id="311" r:id="rId6"/>
    <p:sldId id="331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15543" autoAdjust="0"/>
    <p:restoredTop sz="91492" autoAdjust="0"/>
  </p:normalViewPr>
  <p:slideViewPr>
    <p:cSldViewPr>
      <p:cViewPr>
        <p:scale>
          <a:sx n="100" d="100"/>
          <a:sy n="100" d="100"/>
        </p:scale>
        <p:origin x="-155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3ECC4F0-2862-42CF-A957-4DA7103D6DB0}" type="datetimeFigureOut">
              <a:rPr lang="en-GB"/>
              <a:pPr>
                <a:defRPr/>
              </a:pPr>
              <a:t>14/04/2016</a:t>
            </a:fld>
            <a:endParaRPr lang="en-GB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CCBF4D-66BE-46CB-9E2E-9483C85324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032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6DA619-88BD-4EA0-BF0B-713E7DDCE394}" type="datetimeFigureOut">
              <a:rPr lang="en-GB"/>
              <a:pPr>
                <a:defRPr/>
              </a:pPr>
              <a:t>14/04/2016</a:t>
            </a:fld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CB313D-55DE-473F-A200-A8CFC5D74F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852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>
                <a:latin typeface="Calibri" charset="0"/>
              </a:rPr>
              <a:t> 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543DB63-450B-5A48-BF7A-5C05124749BE}" type="slidenum">
              <a:rPr lang="en-GB"/>
              <a:pPr eaLnBrk="1" hangingPunct="1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0A9F7D9-798B-4235-ACA8-5ECC910E0FB3}" type="datetimeFigureOut">
              <a:rPr lang="en-US"/>
              <a:pPr>
                <a:defRPr/>
              </a:pPr>
              <a:t>14/04/2016</a:t>
            </a:fld>
            <a:endParaRPr lang="en-GB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971DAE4-FB0F-47CF-9B33-02217246118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2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rgbClr val="000000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9628A801-ACE6-452D-9736-C431998328E3}" type="datetimeFigureOut">
              <a:rPr lang="en-US"/>
              <a:pPr>
                <a:defRPr/>
              </a:pPr>
              <a:t>14/04/2016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rgbClr val="000000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rgbClr val="000000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2ADFACA6-E059-426D-BD49-11D6AC271C8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429375" y="5857875"/>
            <a:ext cx="2428875" cy="815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006600"/>
                </a:solidFill>
                <a:latin typeface="Castellar" pitchFamily="18" charset="0"/>
              </a:rPr>
              <a:t>UKPHR </a:t>
            </a:r>
          </a:p>
          <a:p>
            <a:pPr>
              <a:defRPr/>
            </a:pPr>
            <a:r>
              <a:rPr lang="en-GB" sz="1100" i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Public Health Register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417" y="35961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/>
        </p:nvSpPr>
        <p:spPr>
          <a:xfrm>
            <a:off x="539552" y="1628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kern="1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</a:t>
            </a:r>
            <a:r>
              <a:rPr lang="en-US" kern="1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Moderator </a:t>
            </a:r>
            <a:r>
              <a:rPr lang="en-US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en-US" kern="1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Assuring Quality</a:t>
            </a:r>
            <a:endParaRPr lang="en-US" kern="12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>
            <a:spLocks noGrp="1"/>
          </p:cNvSpPr>
          <p:nvPr/>
        </p:nvSpPr>
        <p:spPr>
          <a:xfrm>
            <a:off x="1187624" y="3356992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1200" dirty="0" err="1" smtClean="0">
                <a:solidFill>
                  <a:schemeClr val="tx1"/>
                </a:solidFill>
              </a:rPr>
              <a:t>Dr</a:t>
            </a:r>
            <a:r>
              <a:rPr lang="en-US" kern="1200" dirty="0" smtClean="0">
                <a:solidFill>
                  <a:schemeClr val="tx1"/>
                </a:solidFill>
              </a:rPr>
              <a:t> Cerilan Rogers</a:t>
            </a:r>
          </a:p>
          <a:p>
            <a:r>
              <a:rPr lang="en-US" kern="1200" dirty="0" smtClean="0">
                <a:solidFill>
                  <a:schemeClr val="tx1"/>
                </a:solidFill>
              </a:rPr>
              <a:t>UKPHR Moderator</a:t>
            </a:r>
            <a:endParaRPr lang="en-US" kern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/>
        </p:nvSpPr>
        <p:spPr>
          <a:xfrm>
            <a:off x="467544" y="476672"/>
            <a:ext cx="80855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kern="1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Practitioner registration</a:t>
            </a:r>
            <a:endParaRPr lang="en-US" kern="12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395536" y="170080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1200" dirty="0" smtClean="0"/>
              <a:t>Portfolio assessment is a subjective process</a:t>
            </a:r>
          </a:p>
          <a:p>
            <a:r>
              <a:rPr lang="en-US" sz="2800" kern="1200" dirty="0" smtClean="0"/>
              <a:t>Consistent, robust and transparent assessment  </a:t>
            </a:r>
          </a:p>
          <a:p>
            <a:r>
              <a:rPr lang="en-US" sz="2800" kern="1200" dirty="0" smtClean="0"/>
              <a:t>Fair and impartial consideration of applicants</a:t>
            </a:r>
          </a:p>
          <a:p>
            <a:r>
              <a:rPr lang="en-US" sz="2800" kern="1200" dirty="0" smtClean="0"/>
              <a:t>Proportionate to the risks posed to the public by the workforce</a:t>
            </a:r>
          </a:p>
          <a:p>
            <a:r>
              <a:rPr lang="en-US" sz="2800" kern="1200" dirty="0" smtClean="0"/>
              <a:t>System in which professionals, employers and the public can have confidence</a:t>
            </a:r>
            <a:endParaRPr lang="en-US" sz="2800" kern="1200" dirty="0"/>
          </a:p>
        </p:txBody>
      </p:sp>
    </p:spTree>
    <p:extLst>
      <p:ext uri="{BB962C8B-B14F-4D97-AF65-F5344CB8AC3E}">
        <p14:creationId xmlns:p14="http://schemas.microsoft.com/office/powerpoint/2010/main" val="2668626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/>
        </p:nvSpPr>
        <p:spPr>
          <a:xfrm>
            <a:off x="395536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kern="1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Registration Processes</a:t>
            </a:r>
            <a:endParaRPr lang="en-US" kern="12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395536" y="1268760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1200" dirty="0" smtClean="0"/>
              <a:t>Application to a local scheme </a:t>
            </a:r>
          </a:p>
          <a:p>
            <a:r>
              <a:rPr lang="en-US" sz="2400" kern="1200" dirty="0" smtClean="0"/>
              <a:t>Submission of evidence against standards (</a:t>
            </a:r>
            <a:r>
              <a:rPr lang="en-US" sz="2400" kern="1200" dirty="0" smtClean="0"/>
              <a:t>portfolio)</a:t>
            </a:r>
            <a:endParaRPr lang="en-US" sz="2400" kern="1200" dirty="0" smtClean="0"/>
          </a:p>
          <a:p>
            <a:r>
              <a:rPr lang="en-US" sz="2400" kern="1200" dirty="0" smtClean="0"/>
              <a:t>Local assessment of </a:t>
            </a:r>
            <a:r>
              <a:rPr lang="en-US" sz="2400" kern="1200" dirty="0" smtClean="0"/>
              <a:t>portfolio (assessment log)</a:t>
            </a:r>
            <a:endParaRPr lang="en-US" sz="2400" kern="1200" dirty="0" smtClean="0"/>
          </a:p>
          <a:p>
            <a:r>
              <a:rPr lang="en-US" sz="2400" kern="1200" dirty="0" smtClean="0"/>
              <a:t>Local initial verification of portfolio and assessment log </a:t>
            </a:r>
          </a:p>
          <a:p>
            <a:r>
              <a:rPr lang="en-US" sz="2400" kern="1200" dirty="0" smtClean="0"/>
              <a:t>Discussion of application at local verification panel and recommendation for admission (or not)</a:t>
            </a:r>
          </a:p>
          <a:p>
            <a:r>
              <a:rPr lang="en-US" sz="2400" kern="1200" dirty="0" smtClean="0"/>
              <a:t>Application to UKPHR for registration (by applicant)</a:t>
            </a:r>
          </a:p>
          <a:p>
            <a:r>
              <a:rPr lang="en-US" sz="2400" kern="1200" dirty="0" smtClean="0"/>
              <a:t>Discussion at UKPHR Registration Panel and acceptance of recommendation for admission</a:t>
            </a:r>
          </a:p>
          <a:p>
            <a:r>
              <a:rPr lang="en-US" sz="2400" kern="1200" dirty="0" smtClean="0"/>
              <a:t>Approval by UKPHR Registration Approvals Committee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467544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Assuring Quality</a:t>
            </a:r>
            <a:r>
              <a:rPr lang="en-US" kern="1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en-US" kern="12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467544" y="1340768"/>
            <a:ext cx="8229600" cy="490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1200" dirty="0" smtClean="0"/>
              <a:t>UKPHR standards are the foundation</a:t>
            </a:r>
          </a:p>
          <a:p>
            <a:r>
              <a:rPr lang="en-US" sz="2800" kern="1200" dirty="0" smtClean="0"/>
              <a:t>UKPHR Guidance </a:t>
            </a:r>
            <a:r>
              <a:rPr lang="en-US" sz="2800" kern="1200" dirty="0" smtClean="0"/>
              <a:t>covers </a:t>
            </a:r>
            <a:r>
              <a:rPr lang="en-US" sz="2800" kern="1200" dirty="0" smtClean="0"/>
              <a:t>standards and processes for all participants </a:t>
            </a:r>
          </a:p>
          <a:p>
            <a:r>
              <a:rPr lang="en-US" sz="2800" kern="1200" dirty="0" smtClean="0"/>
              <a:t>Practitioner selection and ongoing support</a:t>
            </a:r>
          </a:p>
          <a:p>
            <a:r>
              <a:rPr lang="en-US" sz="2800" kern="1200" dirty="0" smtClean="0"/>
              <a:t>Portfolio development (practitioner introductory days, portfolio development groups, mentors)</a:t>
            </a:r>
          </a:p>
          <a:p>
            <a:r>
              <a:rPr lang="en-US" sz="2800" kern="1200" dirty="0"/>
              <a:t>M</a:t>
            </a:r>
            <a:r>
              <a:rPr lang="en-US" sz="2800" kern="1200" dirty="0" smtClean="0"/>
              <a:t>anagement of local schemes (monitor outcomes, identify problem areas and issues, recruit and assign assessors and verifiers, record panel decisions)</a:t>
            </a:r>
          </a:p>
          <a:p>
            <a:endParaRPr lang="en-US" sz="2800" kern="1200" dirty="0" smtClean="0"/>
          </a:p>
          <a:p>
            <a:endParaRPr lang="en-US" sz="2800" kern="1200" dirty="0"/>
          </a:p>
        </p:txBody>
      </p:sp>
    </p:spTree>
    <p:extLst>
      <p:ext uri="{BB962C8B-B14F-4D97-AF65-F5344CB8AC3E}">
        <p14:creationId xmlns:p14="http://schemas.microsoft.com/office/powerpoint/2010/main" val="1136920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Assuring Quality</a:t>
            </a:r>
            <a:r>
              <a:rPr lang="en-US" kern="1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en-US" kern="12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467544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kern="1200" dirty="0"/>
              <a:t>Training for assessors and support for assessment process</a:t>
            </a:r>
          </a:p>
          <a:p>
            <a:r>
              <a:rPr lang="en-US" sz="3000" kern="1200" dirty="0"/>
              <a:t>Training for verifiers and support for verification </a:t>
            </a:r>
            <a:r>
              <a:rPr lang="en-US" sz="3000" kern="1200" dirty="0" smtClean="0"/>
              <a:t>process (2 stages)</a:t>
            </a:r>
            <a:endParaRPr lang="en-US" sz="3000" kern="1200" dirty="0"/>
          </a:p>
          <a:p>
            <a:r>
              <a:rPr lang="en-US" sz="3000" kern="1200" dirty="0"/>
              <a:t>Moderation of applications at any </a:t>
            </a:r>
            <a:r>
              <a:rPr lang="en-US" sz="3000" kern="1200" dirty="0" smtClean="0"/>
              <a:t>stage (process and outcome)</a:t>
            </a:r>
            <a:endParaRPr lang="en-US" sz="3000" kern="1200" dirty="0"/>
          </a:p>
          <a:p>
            <a:r>
              <a:rPr lang="en-US" sz="3000" kern="1200" dirty="0"/>
              <a:t>Retrospective </a:t>
            </a:r>
            <a:r>
              <a:rPr lang="en-US" sz="3000" kern="1200" dirty="0" smtClean="0"/>
              <a:t>audit</a:t>
            </a:r>
            <a:endParaRPr lang="en-US" sz="3000" kern="1200" dirty="0"/>
          </a:p>
          <a:p>
            <a:r>
              <a:rPr lang="en-US" sz="3000" kern="1200" dirty="0"/>
              <a:t>UKPHR Registration Panel (provides oversight of process)</a:t>
            </a:r>
          </a:p>
          <a:p>
            <a:r>
              <a:rPr lang="en-US" sz="3000" kern="1200" dirty="0"/>
              <a:t>Appeals process for applicants</a:t>
            </a:r>
          </a:p>
          <a:p>
            <a:endParaRPr lang="en-US" kern="1200" dirty="0"/>
          </a:p>
          <a:p>
            <a:endParaRPr lang="en-US" kern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196752"/>
            <a:ext cx="8229600" cy="4525962"/>
          </a:xfrm>
        </p:spPr>
        <p:txBody>
          <a:bodyPr/>
          <a:lstStyle/>
          <a:p>
            <a:pPr marL="623888" indent="-514350">
              <a:buFont typeface="Wingdings 3" pitchFamily="18" charset="2"/>
              <a:buNone/>
            </a:pPr>
            <a:endParaRPr lang="en-GB" dirty="0"/>
          </a:p>
          <a:p>
            <a:pPr marL="623888" indent="-514350">
              <a:buFont typeface="Wingdings 3" pitchFamily="18" charset="2"/>
              <a:buNone/>
            </a:pPr>
            <a:endParaRPr lang="en-GB" dirty="0" smtClean="0"/>
          </a:p>
        </p:txBody>
      </p:sp>
      <p:sp>
        <p:nvSpPr>
          <p:cNvPr id="4" name="Title 1"/>
          <p:cNvSpPr>
            <a:spLocks noGrp="1"/>
          </p:cNvSpPr>
          <p:nvPr/>
        </p:nvSpPr>
        <p:spPr>
          <a:xfrm>
            <a:off x="179512" y="116632"/>
            <a:ext cx="8856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kern="1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Moderation Team</a:t>
            </a:r>
            <a:endParaRPr lang="en-US" kern="12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395536" y="1268760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1200" dirty="0" smtClean="0"/>
              <a:t>Independent </a:t>
            </a:r>
            <a:r>
              <a:rPr lang="en-US" sz="2800" kern="1200" dirty="0" smtClean="0"/>
              <a:t>role – Cerilan Rogers, </a:t>
            </a:r>
            <a:r>
              <a:rPr lang="en-US" sz="2800" kern="1200" dirty="0" err="1" smtClean="0"/>
              <a:t>Ros</a:t>
            </a:r>
            <a:r>
              <a:rPr lang="en-US" sz="2800" kern="1200" dirty="0" smtClean="0"/>
              <a:t> Dunkley, Alyson </a:t>
            </a:r>
            <a:r>
              <a:rPr lang="en-US" sz="2800" kern="1200" dirty="0" err="1" smtClean="0"/>
              <a:t>Learmonth</a:t>
            </a:r>
            <a:endParaRPr lang="en-US" sz="2800" kern="1200" dirty="0" smtClean="0"/>
          </a:p>
          <a:p>
            <a:r>
              <a:rPr lang="en-US" sz="2800" kern="1200" dirty="0" smtClean="0"/>
              <a:t>Responsible for revision of guidance (not standards)</a:t>
            </a:r>
          </a:p>
          <a:p>
            <a:r>
              <a:rPr lang="en-US" sz="2800" kern="1200" dirty="0" smtClean="0"/>
              <a:t>Provide mandatory introductory and update training for assessors and verifiers </a:t>
            </a:r>
          </a:p>
          <a:p>
            <a:r>
              <a:rPr lang="en-US" sz="2800" kern="1200" dirty="0" smtClean="0"/>
              <a:t>Assist with issues of interpretation when required</a:t>
            </a:r>
          </a:p>
          <a:p>
            <a:r>
              <a:rPr lang="en-US" sz="2800" kern="1200" dirty="0" smtClean="0"/>
              <a:t>Attend and participate in verification panels and Registration Panel</a:t>
            </a:r>
          </a:p>
          <a:p>
            <a:r>
              <a:rPr lang="en-US" sz="2800" kern="1200" dirty="0" smtClean="0"/>
              <a:t>Prospective/retrospective sampling of portfolios to check on consistency of assessment and verification</a:t>
            </a:r>
          </a:p>
          <a:p>
            <a:r>
              <a:rPr lang="en-US" sz="2800" kern="1200" dirty="0" smtClean="0"/>
              <a:t>Do not override assessment and verification process</a:t>
            </a:r>
          </a:p>
          <a:p>
            <a:r>
              <a:rPr lang="en-US" sz="2800" kern="1200" dirty="0" smtClean="0"/>
              <a:t>Report to the UKPHR Registrar and UKPHR Board</a:t>
            </a:r>
          </a:p>
          <a:p>
            <a:endParaRPr lang="en-US" sz="2800" kern="1200" dirty="0"/>
          </a:p>
        </p:txBody>
      </p:sp>
    </p:spTree>
    <p:extLst>
      <p:ext uri="{BB962C8B-B14F-4D97-AF65-F5344CB8AC3E}">
        <p14:creationId xmlns:p14="http://schemas.microsoft.com/office/powerpoint/2010/main" val="2111911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Concourse">
  <a:themeElements>
    <a:clrScheme name="Custom 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006600"/>
      </a:accent1>
      <a:accent2>
        <a:srgbClr val="006600"/>
      </a:accent2>
      <a:accent3>
        <a:srgbClr val="006600"/>
      </a:accent3>
      <a:accent4>
        <a:srgbClr val="006600"/>
      </a:accent4>
      <a:accent5>
        <a:srgbClr val="006600"/>
      </a:accent5>
      <a:accent6>
        <a:srgbClr val="006600"/>
      </a:accent6>
      <a:hlink>
        <a:srgbClr val="0070C0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316</Words>
  <Application>Microsoft Macintosh PowerPoint</Application>
  <PresentationFormat>On-screen Show (4:3)</PresentationFormat>
  <Paragraphs>42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4_Concourse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jenny</dc:creator>
  <cp:lastModifiedBy>Cerilan Rogers</cp:lastModifiedBy>
  <cp:revision>128</cp:revision>
  <cp:lastPrinted>2013-11-25T11:31:15Z</cp:lastPrinted>
  <dcterms:created xsi:type="dcterms:W3CDTF">2012-09-06T11:42:29Z</dcterms:created>
  <dcterms:modified xsi:type="dcterms:W3CDTF">2016-04-14T10:44:22Z</dcterms:modified>
</cp:coreProperties>
</file>