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3"/>
  </p:notesMasterIdLst>
  <p:handoutMasterIdLst>
    <p:handoutMasterId r:id="rId14"/>
  </p:handoutMasterIdLst>
  <p:sldIdLst>
    <p:sldId id="256" r:id="rId2"/>
    <p:sldId id="257" r:id="rId3"/>
    <p:sldId id="258" r:id="rId4"/>
    <p:sldId id="259" r:id="rId5"/>
    <p:sldId id="261" r:id="rId6"/>
    <p:sldId id="262" r:id="rId7"/>
    <p:sldId id="268" r:id="rId8"/>
    <p:sldId id="265" r:id="rId9"/>
    <p:sldId id="263" r:id="rId10"/>
    <p:sldId id="269" r:id="rId11"/>
    <p:sldId id="270"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8608" autoAdjust="0"/>
  </p:normalViewPr>
  <p:slideViewPr>
    <p:cSldViewPr>
      <p:cViewPr varScale="1">
        <p:scale>
          <a:sx n="40" d="100"/>
          <a:sy n="40" d="100"/>
        </p:scale>
        <p:origin x="2040"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501E15EA-D03C-4B01-BDE8-8B1C4A71B41F}" type="datetimeFigureOut">
              <a:rPr lang="en-GB" smtClean="0"/>
              <a:t>02/04/2019</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DEA1F67-0102-4C10-AEDE-B175A2413D90}" type="slidenum">
              <a:rPr lang="en-GB" smtClean="0"/>
              <a:t>‹#›</a:t>
            </a:fld>
            <a:endParaRPr lang="en-GB"/>
          </a:p>
        </p:txBody>
      </p:sp>
    </p:spTree>
    <p:extLst>
      <p:ext uri="{BB962C8B-B14F-4D97-AF65-F5344CB8AC3E}">
        <p14:creationId xmlns:p14="http://schemas.microsoft.com/office/powerpoint/2010/main" val="2451972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827AD94-1956-44E7-BF15-D7DA7B0AD143}" type="datetimeFigureOut">
              <a:rPr lang="en-GB" smtClean="0"/>
              <a:t>02/04/2019</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2EC4FA7-B655-406A-9D29-9468A05BCBFD}" type="slidenum">
              <a:rPr lang="en-GB" smtClean="0"/>
              <a:t>‹#›</a:t>
            </a:fld>
            <a:endParaRPr lang="en-GB"/>
          </a:p>
        </p:txBody>
      </p:sp>
    </p:spTree>
    <p:extLst>
      <p:ext uri="{BB962C8B-B14F-4D97-AF65-F5344CB8AC3E}">
        <p14:creationId xmlns:p14="http://schemas.microsoft.com/office/powerpoint/2010/main" val="3109685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EC4FA7-B655-406A-9D29-9468A05BCBFD}" type="slidenum">
              <a:rPr lang="en-GB" smtClean="0"/>
              <a:t>1</a:t>
            </a:fld>
            <a:endParaRPr lang="en-GB" dirty="0"/>
          </a:p>
        </p:txBody>
      </p:sp>
    </p:spTree>
    <p:extLst>
      <p:ext uri="{BB962C8B-B14F-4D97-AF65-F5344CB8AC3E}">
        <p14:creationId xmlns:p14="http://schemas.microsoft.com/office/powerpoint/2010/main" val="40379948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lang="en-GB" dirty="0" smtClean="0"/>
          </a:p>
          <a:p>
            <a:pPr marL="171450" indent="-171450">
              <a:buFont typeface="Wingdings" panose="05000000000000000000" pitchFamily="2" charset="2"/>
              <a:buChar char="Ø"/>
            </a:pPr>
            <a:endParaRPr lang="en-GB" dirty="0" smtClean="0"/>
          </a:p>
          <a:p>
            <a:pPr marL="171450" indent="-171450">
              <a:buFont typeface="Wingdings" panose="05000000000000000000" pitchFamily="2" charset="2"/>
              <a:buChar char="Ø"/>
            </a:pPr>
            <a:endParaRPr lang="en-GB" dirty="0" smtClean="0"/>
          </a:p>
          <a:p>
            <a:pPr marL="0" indent="0">
              <a:buFont typeface="Wingdings" panose="05000000000000000000" pitchFamily="2" charset="2"/>
              <a:buNone/>
            </a:pPr>
            <a:endParaRPr lang="en-GB" dirty="0"/>
          </a:p>
        </p:txBody>
      </p:sp>
      <p:sp>
        <p:nvSpPr>
          <p:cNvPr id="4" name="Slide Number Placeholder 3"/>
          <p:cNvSpPr>
            <a:spLocks noGrp="1"/>
          </p:cNvSpPr>
          <p:nvPr>
            <p:ph type="sldNum" sz="quarter" idx="10"/>
          </p:nvPr>
        </p:nvSpPr>
        <p:spPr/>
        <p:txBody>
          <a:bodyPr/>
          <a:lstStyle/>
          <a:p>
            <a:fld id="{12EC4FA7-B655-406A-9D29-9468A05BCBFD}" type="slidenum">
              <a:rPr lang="en-GB" smtClean="0"/>
              <a:t>10</a:t>
            </a:fld>
            <a:endParaRPr lang="en-GB"/>
          </a:p>
        </p:txBody>
      </p:sp>
    </p:spTree>
    <p:extLst>
      <p:ext uri="{BB962C8B-B14F-4D97-AF65-F5344CB8AC3E}">
        <p14:creationId xmlns:p14="http://schemas.microsoft.com/office/powerpoint/2010/main" val="33362027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2EC4FA7-B655-406A-9D29-9468A05BCBFD}" type="slidenum">
              <a:rPr lang="en-GB" smtClean="0"/>
              <a:t>11</a:t>
            </a:fld>
            <a:endParaRPr lang="en-GB"/>
          </a:p>
        </p:txBody>
      </p:sp>
    </p:spTree>
    <p:extLst>
      <p:ext uri="{BB962C8B-B14F-4D97-AF65-F5344CB8AC3E}">
        <p14:creationId xmlns:p14="http://schemas.microsoft.com/office/powerpoint/2010/main" val="2160376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EC4FA7-B655-406A-9D29-9468A05BCBFD}" type="slidenum">
              <a:rPr lang="en-GB" smtClean="0"/>
              <a:t>2</a:t>
            </a:fld>
            <a:endParaRPr lang="en-GB" dirty="0"/>
          </a:p>
        </p:txBody>
      </p:sp>
    </p:spTree>
    <p:extLst>
      <p:ext uri="{BB962C8B-B14F-4D97-AF65-F5344CB8AC3E}">
        <p14:creationId xmlns:p14="http://schemas.microsoft.com/office/powerpoint/2010/main" val="3263340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EC4FA7-B655-406A-9D29-9468A05BCBFD}" type="slidenum">
              <a:rPr lang="en-GB" smtClean="0"/>
              <a:t>3</a:t>
            </a:fld>
            <a:endParaRPr lang="en-GB" dirty="0"/>
          </a:p>
        </p:txBody>
      </p:sp>
    </p:spTree>
    <p:extLst>
      <p:ext uri="{BB962C8B-B14F-4D97-AF65-F5344CB8AC3E}">
        <p14:creationId xmlns:p14="http://schemas.microsoft.com/office/powerpoint/2010/main" val="2905645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Medications histories – ensuring</a:t>
            </a:r>
            <a:r>
              <a:rPr lang="en-GB" baseline="0" dirty="0" smtClean="0"/>
              <a:t> that a safe and accurate history is completed using the most up to date sources</a:t>
            </a:r>
            <a:endParaRPr lang="en-GB" dirty="0"/>
          </a:p>
        </p:txBody>
      </p:sp>
      <p:sp>
        <p:nvSpPr>
          <p:cNvPr id="4" name="Slide Number Placeholder 3"/>
          <p:cNvSpPr>
            <a:spLocks noGrp="1"/>
          </p:cNvSpPr>
          <p:nvPr>
            <p:ph type="sldNum" sz="quarter" idx="10"/>
          </p:nvPr>
        </p:nvSpPr>
        <p:spPr/>
        <p:txBody>
          <a:bodyPr/>
          <a:lstStyle/>
          <a:p>
            <a:fld id="{12EC4FA7-B655-406A-9D29-9468A05BCBFD}" type="slidenum">
              <a:rPr lang="en-GB" smtClean="0"/>
              <a:t>4</a:t>
            </a:fld>
            <a:endParaRPr lang="en-GB" dirty="0"/>
          </a:p>
        </p:txBody>
      </p:sp>
    </p:spTree>
    <p:extLst>
      <p:ext uri="{BB962C8B-B14F-4D97-AF65-F5344CB8AC3E}">
        <p14:creationId xmlns:p14="http://schemas.microsoft.com/office/powerpoint/2010/main" val="2782970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EC4FA7-B655-406A-9D29-9468A05BCBFD}" type="slidenum">
              <a:rPr lang="en-GB" smtClean="0"/>
              <a:t>5</a:t>
            </a:fld>
            <a:endParaRPr lang="en-GB" dirty="0"/>
          </a:p>
        </p:txBody>
      </p:sp>
    </p:spTree>
    <p:extLst>
      <p:ext uri="{BB962C8B-B14F-4D97-AF65-F5344CB8AC3E}">
        <p14:creationId xmlns:p14="http://schemas.microsoft.com/office/powerpoint/2010/main" val="535037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EC4FA7-B655-406A-9D29-9468A05BCBFD}" type="slidenum">
              <a:rPr lang="en-GB" smtClean="0"/>
              <a:t>6</a:t>
            </a:fld>
            <a:endParaRPr lang="en-GB" dirty="0"/>
          </a:p>
        </p:txBody>
      </p:sp>
    </p:spTree>
    <p:extLst>
      <p:ext uri="{BB962C8B-B14F-4D97-AF65-F5344CB8AC3E}">
        <p14:creationId xmlns:p14="http://schemas.microsoft.com/office/powerpoint/2010/main" val="42199758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2EC4FA7-B655-406A-9D29-9468A05BCBFD}" type="slidenum">
              <a:rPr lang="en-GB" smtClean="0"/>
              <a:t>7</a:t>
            </a:fld>
            <a:endParaRPr lang="en-GB"/>
          </a:p>
        </p:txBody>
      </p:sp>
    </p:spTree>
    <p:extLst>
      <p:ext uri="{BB962C8B-B14F-4D97-AF65-F5344CB8AC3E}">
        <p14:creationId xmlns:p14="http://schemas.microsoft.com/office/powerpoint/2010/main" val="15594627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12EC4FA7-B655-406A-9D29-9468A05BCBFD}" type="slidenum">
              <a:rPr lang="en-GB" smtClean="0"/>
              <a:t>8</a:t>
            </a:fld>
            <a:endParaRPr lang="en-GB"/>
          </a:p>
        </p:txBody>
      </p:sp>
    </p:spTree>
    <p:extLst>
      <p:ext uri="{BB962C8B-B14F-4D97-AF65-F5344CB8AC3E}">
        <p14:creationId xmlns:p14="http://schemas.microsoft.com/office/powerpoint/2010/main" val="10807073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Data</a:t>
            </a:r>
            <a:r>
              <a:rPr lang="en-GB" baseline="0" dirty="0" smtClean="0"/>
              <a:t> only collect up until </a:t>
            </a:r>
            <a:r>
              <a:rPr lang="en-GB" baseline="0" dirty="0" err="1" smtClean="0"/>
              <a:t>feb</a:t>
            </a:r>
            <a:r>
              <a:rPr lang="en-GB" baseline="0" dirty="0" smtClean="0"/>
              <a:t> 2019 </a:t>
            </a:r>
          </a:p>
          <a:p>
            <a:endParaRPr lang="en-GB" baseline="0" dirty="0" smtClean="0"/>
          </a:p>
          <a:p>
            <a:r>
              <a:rPr lang="en-GB" baseline="0" dirty="0" smtClean="0"/>
              <a:t>Teaching nursing staff that patients own medication can be used while an inpatient, also encouraging nurses not to send patients medications home with relatives </a:t>
            </a:r>
          </a:p>
          <a:p>
            <a:endParaRPr lang="en-GB" baseline="0" dirty="0" smtClean="0"/>
          </a:p>
          <a:p>
            <a:r>
              <a:rPr lang="en-GB" baseline="0" dirty="0" smtClean="0"/>
              <a:t>After carrying out medication histories, ask patients relatives to bring in expensive medication i.e. chemotherapy or if medications are non-formulary getting these brought into hospital (prevents having to find an alternative) </a:t>
            </a:r>
          </a:p>
          <a:p>
            <a:endParaRPr lang="en-GB" baseline="0" dirty="0" smtClean="0"/>
          </a:p>
          <a:p>
            <a:r>
              <a:rPr lang="en-GB" baseline="0" dirty="0" smtClean="0"/>
              <a:t>Stopping nursing staff from ordering medication that is on the stock list or if the patient has the medication with them </a:t>
            </a:r>
          </a:p>
          <a:p>
            <a:endParaRPr lang="en-GB" baseline="0" dirty="0" smtClean="0"/>
          </a:p>
          <a:p>
            <a:r>
              <a:rPr lang="en-GB" baseline="0" dirty="0" smtClean="0"/>
              <a:t>Amended stock list to allow staff to have more medication available to them 24/7, example Amlodipine and Levothyroxine. A&amp;E shouldn’t need a large stock list due to patient should only be the short term but at WVT some patient have stayed in the department for nearly 24 hours, by allowing certain meds on the stock list this will reduce missed doses or ordering needed.  </a:t>
            </a:r>
            <a:endParaRPr lang="en-GB" dirty="0"/>
          </a:p>
        </p:txBody>
      </p:sp>
      <p:sp>
        <p:nvSpPr>
          <p:cNvPr id="4" name="Slide Number Placeholder 3"/>
          <p:cNvSpPr>
            <a:spLocks noGrp="1"/>
          </p:cNvSpPr>
          <p:nvPr>
            <p:ph type="sldNum" sz="quarter" idx="10"/>
          </p:nvPr>
        </p:nvSpPr>
        <p:spPr/>
        <p:txBody>
          <a:bodyPr/>
          <a:lstStyle/>
          <a:p>
            <a:fld id="{12EC4FA7-B655-406A-9D29-9468A05BCBFD}" type="slidenum">
              <a:rPr lang="en-GB" smtClean="0"/>
              <a:t>9</a:t>
            </a:fld>
            <a:endParaRPr lang="en-GB"/>
          </a:p>
        </p:txBody>
      </p:sp>
    </p:spTree>
    <p:extLst>
      <p:ext uri="{BB962C8B-B14F-4D97-AF65-F5344CB8AC3E}">
        <p14:creationId xmlns:p14="http://schemas.microsoft.com/office/powerpoint/2010/main" val="5581555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3A7B5EA-EAFB-4C50-9936-6B6B22174025}" type="datetimeFigureOut">
              <a:rPr lang="en-GB" smtClean="0"/>
              <a:t>02/04/2019</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DEB45B5-16B8-451D-84C8-8186164A65E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A7B5EA-EAFB-4C50-9936-6B6B22174025}" type="datetimeFigureOut">
              <a:rPr lang="en-GB" smtClean="0"/>
              <a:t>02/04/2019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EB45B5-16B8-451D-84C8-8186164A65E0}"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A7B5EA-EAFB-4C50-9936-6B6B22174025}" type="datetimeFigureOut">
              <a:rPr lang="en-GB" smtClean="0"/>
              <a:t>02/04/2019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EB45B5-16B8-451D-84C8-8186164A65E0}"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A7B5EA-EAFB-4C50-9936-6B6B22174025}" type="datetimeFigureOut">
              <a:rPr lang="en-GB" smtClean="0"/>
              <a:t>02/04/2019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EB45B5-16B8-451D-84C8-8186164A65E0}" type="slidenum">
              <a:rPr lang="en-GB" smtClean="0"/>
              <a:t>‹#›</a:t>
            </a:fld>
            <a:endParaRPr lang="en-GB"/>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3A7B5EA-EAFB-4C50-9936-6B6B22174025}" type="datetimeFigureOut">
              <a:rPr lang="en-GB" smtClean="0"/>
              <a:t>02/04/2019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EB45B5-16B8-451D-84C8-8186164A65E0}"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3A7B5EA-EAFB-4C50-9936-6B6B22174025}" type="datetimeFigureOut">
              <a:rPr lang="en-GB" smtClean="0"/>
              <a:t>02/04/2019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EB45B5-16B8-451D-84C8-8186164A65E0}" type="slidenum">
              <a:rPr lang="en-GB" smtClean="0"/>
              <a:t>‹#›</a:t>
            </a:fld>
            <a:endParaRPr lang="en-GB"/>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3A7B5EA-EAFB-4C50-9936-6B6B22174025}" type="datetimeFigureOut">
              <a:rPr lang="en-GB" smtClean="0"/>
              <a:t>02/04/2019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EB45B5-16B8-451D-84C8-8186164A65E0}"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3A7B5EA-EAFB-4C50-9936-6B6B22174025}" type="datetimeFigureOut">
              <a:rPr lang="en-GB" smtClean="0"/>
              <a:t>02/04/2019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EB45B5-16B8-451D-84C8-8186164A65E0}" type="slidenum">
              <a:rPr lang="en-GB" smtClean="0"/>
              <a:t>‹#›</a:t>
            </a:fld>
            <a:endParaRPr lang="en-GB"/>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A7B5EA-EAFB-4C50-9936-6B6B22174025}" type="datetimeFigureOut">
              <a:rPr lang="en-GB" smtClean="0"/>
              <a:t>02/04/2019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EB45B5-16B8-451D-84C8-8186164A65E0}"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53A7B5EA-EAFB-4C50-9936-6B6B22174025}" type="datetimeFigureOut">
              <a:rPr lang="en-GB" smtClean="0"/>
              <a:t>02/04/2019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EB45B5-16B8-451D-84C8-8186164A65E0}"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3A7B5EA-EAFB-4C50-9936-6B6B22174025}" type="datetimeFigureOut">
              <a:rPr lang="en-GB" smtClean="0"/>
              <a:t>02/04/2019</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DEB45B5-16B8-451D-84C8-8186164A65E0}"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3A7B5EA-EAFB-4C50-9936-6B6B22174025}" type="datetimeFigureOut">
              <a:rPr lang="en-GB" smtClean="0"/>
              <a:t>02/04/2019</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DEB45B5-16B8-451D-84C8-8186164A65E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google.co.uk/url?sa=i&amp;rct=j&amp;q=&amp;esrc=s&amp;source=images&amp;cd=&amp;cad=rja&amp;uact=8&amp;ved=2ahUKEwjhip2Vo6XhAhVOhxoKHfYvD3gQjRx6BAgBEAU&amp;url=https://www.amazon.com/Pink-smiley-face-sticker-decal/dp/B06XPQ9SSQ&amp;psig=AOvVaw1wWXQQVpe3AT0GXrrSAU-R&amp;ust=1553877563484486"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hyperlink" Target="https://www.google.co.uk/url?sa=i&amp;rct=j&amp;q=&amp;esrc=s&amp;source=images&amp;cd=&amp;cad=rja&amp;uact=8&amp;ved=2ahUKEwjJ2Yy-o6XhAhVBUhoKHQrWAMsQjRx6BAgBEAU&amp;url=https://www.ebay.co.uk/itm/UNHAPPY-SMILEY-FACE-STICKER-RED-Novelty-Humorous-10-cm-x-10-cm-/120947553850&amp;psig=AOvVaw380EwSdPzCWfQk24wwii3_&amp;ust=1553877651544271" TargetMode="Externa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google.co.uk/url?sa=i&amp;rct=j&amp;q=&amp;esrc=s&amp;source=images&amp;cd=&amp;cad=rja&amp;uact=8&amp;ved=2ahUKEwjRxsXcpKXhAhXMzYUKHSauBvgQjRx6BAgBEAU&amp;url=https://depositphotos.com/29611359/stock-photo-accident-and-emergency-sign.html&amp;psig=AOvVaw0G2RXRReobDpmKKypVQAb4&amp;ust=1553877970000292"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hyperlink" Target="https://www.google.co.uk/url?sa=i&amp;rct=j&amp;q=&amp;esrc=s&amp;source=images&amp;cd=&amp;ved=2ahUKEwibk5v9pKXhAhVBdhoKHYfgBZgQjRx6BAgBEAU&amp;url=https://www.123rf.com/photo_77588213_stock-illustration-capsules-with-medicine-medicine-single-icon-in-cartoon-style-rater-bitmap-symbol-stock-illustration-.html&amp;psig=AOvVaw20Mj_Vdga17VThjtFq0iLt&amp;ust=1553878037119401"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s://www.google.co.uk/url?sa=i&amp;rct=j&amp;q=&amp;esrc=s&amp;source=images&amp;cd=&amp;cad=rja&amp;uact=8&amp;ved=2ahUKEwje7rSVpaXhAhVBOhoKHZl-CusQjRx6BAgBEAU&amp;url=https://www.capsugel.com/consumer-health-nutrition-products/vcaps-capsules&amp;psig=AOvVaw3QuiS855oeIsNWnXjtTfc5&amp;ust=1553878101914395"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764704"/>
            <a:ext cx="7772400" cy="2160240"/>
          </a:xfrm>
        </p:spPr>
        <p:txBody>
          <a:bodyPr>
            <a:normAutofit fontScale="90000"/>
          </a:bodyPr>
          <a:lstStyle/>
          <a:p>
            <a:pPr algn="ctr"/>
            <a:r>
              <a:rPr lang="en-GB" dirty="0" smtClean="0"/>
              <a:t>Pharmacy Technician Led Accident and Emergency Pharmacy Service </a:t>
            </a:r>
            <a:endParaRPr lang="en-GB" dirty="0"/>
          </a:p>
        </p:txBody>
      </p:sp>
      <p:sp>
        <p:nvSpPr>
          <p:cNvPr id="3" name="Subtitle 2"/>
          <p:cNvSpPr>
            <a:spLocks noGrp="1"/>
          </p:cNvSpPr>
          <p:nvPr>
            <p:ph type="subTitle" idx="1"/>
          </p:nvPr>
        </p:nvSpPr>
        <p:spPr>
          <a:xfrm>
            <a:off x="827584" y="3356992"/>
            <a:ext cx="7772400" cy="1199704"/>
          </a:xfrm>
        </p:spPr>
        <p:txBody>
          <a:bodyPr>
            <a:normAutofit fontScale="77500" lnSpcReduction="20000"/>
          </a:bodyPr>
          <a:lstStyle/>
          <a:p>
            <a:pPr algn="ctr"/>
            <a:r>
              <a:rPr lang="en-GB" dirty="0" smtClean="0"/>
              <a:t>By Amy Like </a:t>
            </a:r>
          </a:p>
          <a:p>
            <a:pPr algn="ctr"/>
            <a:r>
              <a:rPr lang="en-GB" dirty="0" smtClean="0"/>
              <a:t>Senior Pharmacy Technician for Accident and Emergency  </a:t>
            </a:r>
          </a:p>
          <a:p>
            <a:pPr algn="ctr"/>
            <a:r>
              <a:rPr lang="en-GB" dirty="0" smtClean="0"/>
              <a:t>Wye Valley NHS Trust </a:t>
            </a:r>
            <a:endParaRPr lang="en-GB" dirty="0"/>
          </a:p>
        </p:txBody>
      </p:sp>
    </p:spTree>
    <p:extLst>
      <p:ext uri="{BB962C8B-B14F-4D97-AF65-F5344CB8AC3E}">
        <p14:creationId xmlns:p14="http://schemas.microsoft.com/office/powerpoint/2010/main" val="30070533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2776" y="392778"/>
            <a:ext cx="5976664" cy="1323439"/>
          </a:xfrm>
          <a:prstGeom prst="rect">
            <a:avLst/>
          </a:prstGeom>
          <a:noFill/>
        </p:spPr>
        <p:txBody>
          <a:bodyPr wrap="square" rtlCol="0">
            <a:spAutoFit/>
          </a:bodyPr>
          <a:lstStyle/>
          <a:p>
            <a:pPr algn="ctr"/>
            <a:r>
              <a:rPr lang="en-GB" sz="4000" dirty="0" smtClean="0"/>
              <a:t>My feelings about the role </a:t>
            </a:r>
            <a:endParaRPr lang="en-GB" sz="4000" dirty="0"/>
          </a:p>
        </p:txBody>
      </p:sp>
      <p:sp>
        <p:nvSpPr>
          <p:cNvPr id="4" name="Flowchart: Alternate Process 3"/>
          <p:cNvSpPr/>
          <p:nvPr/>
        </p:nvSpPr>
        <p:spPr>
          <a:xfrm>
            <a:off x="467544" y="1716217"/>
            <a:ext cx="3744416" cy="4377079"/>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2400" b="1" dirty="0"/>
              <a:t>Positive aspects </a:t>
            </a:r>
          </a:p>
          <a:p>
            <a:pPr algn="ctr"/>
            <a:endParaRPr lang="en-GB" sz="2000" b="1" dirty="0"/>
          </a:p>
          <a:p>
            <a:pPr algn="ctr"/>
            <a:r>
              <a:rPr lang="en-GB" sz="2000" b="1" dirty="0"/>
              <a:t>Learning new skills </a:t>
            </a:r>
            <a:endParaRPr lang="en-GB" sz="2000" b="1" dirty="0" smtClean="0"/>
          </a:p>
          <a:p>
            <a:pPr algn="ctr"/>
            <a:endParaRPr lang="en-GB" sz="2000" b="1" dirty="0"/>
          </a:p>
          <a:p>
            <a:pPr algn="ctr"/>
            <a:r>
              <a:rPr lang="en-GB" sz="2000" b="1" dirty="0"/>
              <a:t>Working in a different </a:t>
            </a:r>
            <a:r>
              <a:rPr lang="en-GB" sz="2000" b="1" dirty="0" smtClean="0"/>
              <a:t>environment</a:t>
            </a:r>
          </a:p>
          <a:p>
            <a:pPr algn="ctr"/>
            <a:endParaRPr lang="en-GB" sz="2000" b="1" dirty="0"/>
          </a:p>
          <a:p>
            <a:pPr algn="ctr"/>
            <a:r>
              <a:rPr lang="en-GB" sz="2000" b="1" dirty="0"/>
              <a:t>Improved clinical </a:t>
            </a:r>
            <a:r>
              <a:rPr lang="en-GB" sz="2000" b="1" dirty="0" smtClean="0"/>
              <a:t>knowledge</a:t>
            </a:r>
          </a:p>
          <a:p>
            <a:pPr algn="ctr"/>
            <a:endParaRPr lang="en-GB" sz="2000" b="1" dirty="0"/>
          </a:p>
          <a:p>
            <a:pPr algn="ctr"/>
            <a:r>
              <a:rPr lang="en-GB" sz="2000" b="1" dirty="0"/>
              <a:t>Improving patient </a:t>
            </a:r>
            <a:r>
              <a:rPr lang="en-GB" sz="2000" b="1" dirty="0" smtClean="0"/>
              <a:t>care</a:t>
            </a:r>
          </a:p>
          <a:p>
            <a:pPr algn="ctr"/>
            <a:r>
              <a:rPr lang="en-GB" sz="2000" b="1" dirty="0" smtClean="0"/>
              <a:t> </a:t>
            </a:r>
            <a:endParaRPr lang="en-GB" sz="2000" b="1" dirty="0"/>
          </a:p>
          <a:p>
            <a:pPr algn="ctr"/>
            <a:r>
              <a:rPr lang="en-GB" sz="2000" b="1" dirty="0"/>
              <a:t>Job </a:t>
            </a:r>
            <a:r>
              <a:rPr lang="en-GB" sz="2000" b="1" dirty="0" smtClean="0"/>
              <a:t>satisfaction </a:t>
            </a:r>
            <a:endParaRPr lang="en-GB" sz="2000" b="1" dirty="0"/>
          </a:p>
          <a:p>
            <a:pPr algn="ctr"/>
            <a:endParaRPr lang="en-GB" dirty="0"/>
          </a:p>
        </p:txBody>
      </p:sp>
      <p:sp>
        <p:nvSpPr>
          <p:cNvPr id="5" name="Flowchart: Alternate Process 4"/>
          <p:cNvSpPr/>
          <p:nvPr/>
        </p:nvSpPr>
        <p:spPr>
          <a:xfrm>
            <a:off x="5076056" y="1716217"/>
            <a:ext cx="3456384" cy="4377080"/>
          </a:xfrm>
          <a:prstGeom prst="flowChartAlternateProcess">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2400" b="1" dirty="0"/>
              <a:t>Negative aspects </a:t>
            </a:r>
          </a:p>
          <a:p>
            <a:pPr algn="ctr"/>
            <a:endParaRPr lang="en-GB" sz="2000" b="1" dirty="0"/>
          </a:p>
          <a:p>
            <a:pPr algn="ctr"/>
            <a:r>
              <a:rPr lang="en-GB" sz="2000" b="1" dirty="0"/>
              <a:t>Feeling </a:t>
            </a:r>
            <a:r>
              <a:rPr lang="en-GB" sz="2000" b="1" dirty="0" smtClean="0"/>
              <a:t>isolated</a:t>
            </a:r>
          </a:p>
          <a:p>
            <a:pPr algn="ctr"/>
            <a:endParaRPr lang="en-GB" sz="2000" b="1" dirty="0"/>
          </a:p>
          <a:p>
            <a:pPr algn="ctr"/>
            <a:r>
              <a:rPr lang="en-GB" sz="2000" b="1" dirty="0"/>
              <a:t>Working environment </a:t>
            </a:r>
            <a:endParaRPr lang="en-GB" sz="2000" b="1" dirty="0" smtClean="0"/>
          </a:p>
          <a:p>
            <a:pPr algn="ctr"/>
            <a:endParaRPr lang="en-GB" sz="2000" b="1" dirty="0"/>
          </a:p>
          <a:p>
            <a:pPr algn="ctr"/>
            <a:r>
              <a:rPr lang="en-GB" sz="2000" b="1" dirty="0"/>
              <a:t>Pressure </a:t>
            </a:r>
            <a:endParaRPr lang="en-GB" sz="2000" b="1" dirty="0" smtClean="0"/>
          </a:p>
          <a:p>
            <a:pPr algn="ctr"/>
            <a:endParaRPr lang="en-GB" sz="2000" b="1" dirty="0"/>
          </a:p>
          <a:p>
            <a:pPr algn="ctr"/>
            <a:r>
              <a:rPr lang="en-GB" sz="2000" b="1" dirty="0"/>
              <a:t>Negative perception towards pharmacy  </a:t>
            </a:r>
            <a:endParaRPr lang="en-GB" sz="2000" b="1" dirty="0" smtClean="0"/>
          </a:p>
          <a:p>
            <a:endParaRPr lang="en-GB" sz="2000" b="1" dirty="0"/>
          </a:p>
          <a:p>
            <a:endParaRPr lang="en-GB" sz="2000" b="1" dirty="0"/>
          </a:p>
          <a:p>
            <a:pPr algn="ctr"/>
            <a:endParaRPr lang="en-GB" dirty="0"/>
          </a:p>
        </p:txBody>
      </p:sp>
      <p:pic>
        <p:nvPicPr>
          <p:cNvPr id="1026" name="Picture 2" descr="Image result for smiley face">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20045" y="5403009"/>
            <a:ext cx="1383829" cy="138057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unhappy smiley face">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24328" y="5351051"/>
            <a:ext cx="1383829" cy="13838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87440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Alternate Process 1"/>
          <p:cNvSpPr/>
          <p:nvPr/>
        </p:nvSpPr>
        <p:spPr>
          <a:xfrm>
            <a:off x="1619672" y="692696"/>
            <a:ext cx="6120680" cy="5328592"/>
          </a:xfrm>
          <a:prstGeom prst="flowChartAlternateProcess">
            <a:avLst/>
          </a:prstGeom>
          <a:solidFill>
            <a:schemeClr val="bg2">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GB" sz="5400" b="1" dirty="0" smtClean="0">
                <a:latin typeface="Arial Narrow" panose="020B0606020202030204" pitchFamily="34" charset="0"/>
              </a:rPr>
              <a:t>Thank you all for listening </a:t>
            </a:r>
            <a:r>
              <a:rPr lang="en-GB" sz="5400" b="1" dirty="0" smtClean="0">
                <a:latin typeface="Arial Narrow" panose="020B0606020202030204" pitchFamily="34" charset="0"/>
                <a:sym typeface="Wingdings" panose="05000000000000000000" pitchFamily="2" charset="2"/>
              </a:rPr>
              <a:t></a:t>
            </a:r>
          </a:p>
          <a:p>
            <a:endParaRPr lang="en-GB" sz="5400" b="1" dirty="0">
              <a:latin typeface="Arial Narrow" panose="020B0606020202030204" pitchFamily="34" charset="0"/>
              <a:sym typeface="Wingdings" panose="05000000000000000000" pitchFamily="2" charset="2"/>
            </a:endParaRPr>
          </a:p>
          <a:p>
            <a:pPr algn="ctr"/>
            <a:r>
              <a:rPr lang="en-GB" sz="5400" b="1" dirty="0" smtClean="0">
                <a:latin typeface="Arial Narrow" panose="020B0606020202030204" pitchFamily="34" charset="0"/>
                <a:sym typeface="Wingdings" panose="05000000000000000000" pitchFamily="2" charset="2"/>
              </a:rPr>
              <a:t>Do you have any questions? </a:t>
            </a:r>
            <a:endParaRPr lang="en-GB" sz="5400" b="1" dirty="0">
              <a:latin typeface="Arial Narrow" panose="020B0606020202030204" pitchFamily="34" charset="0"/>
            </a:endParaRPr>
          </a:p>
        </p:txBody>
      </p:sp>
    </p:spTree>
    <p:extLst>
      <p:ext uri="{BB962C8B-B14F-4D97-AF65-F5344CB8AC3E}">
        <p14:creationId xmlns:p14="http://schemas.microsoft.com/office/powerpoint/2010/main" val="17650409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GB" dirty="0" smtClean="0"/>
              <a:t>Misplaced medications </a:t>
            </a:r>
          </a:p>
          <a:p>
            <a:endParaRPr lang="en-GB" dirty="0" smtClean="0"/>
          </a:p>
          <a:p>
            <a:r>
              <a:rPr lang="en-GB" dirty="0" smtClean="0"/>
              <a:t>Medication histories</a:t>
            </a:r>
          </a:p>
          <a:p>
            <a:endParaRPr lang="en-GB" dirty="0" smtClean="0"/>
          </a:p>
          <a:p>
            <a:r>
              <a:rPr lang="en-GB" dirty="0" smtClean="0"/>
              <a:t>Prescription errors </a:t>
            </a:r>
          </a:p>
          <a:p>
            <a:endParaRPr lang="en-GB" dirty="0" smtClean="0"/>
          </a:p>
          <a:p>
            <a:r>
              <a:rPr lang="en-GB" dirty="0" smtClean="0"/>
              <a:t>Workload </a:t>
            </a:r>
          </a:p>
          <a:p>
            <a:endParaRPr lang="en-GB" dirty="0" smtClean="0"/>
          </a:p>
          <a:p>
            <a:r>
              <a:rPr lang="en-GB" dirty="0" smtClean="0"/>
              <a:t>Delayed discharge prescriptions </a:t>
            </a:r>
          </a:p>
          <a:p>
            <a:endParaRPr lang="en-GB" dirty="0" smtClean="0"/>
          </a:p>
          <a:p>
            <a:r>
              <a:rPr lang="en-GB" dirty="0" smtClean="0"/>
              <a:t>Compliance  </a:t>
            </a:r>
          </a:p>
          <a:p>
            <a:endParaRPr lang="en-GB" dirty="0" smtClean="0"/>
          </a:p>
          <a:p>
            <a:r>
              <a:rPr lang="en-GB" dirty="0" smtClean="0"/>
              <a:t>Relationship with Pharmacy </a:t>
            </a:r>
          </a:p>
          <a:p>
            <a:endParaRPr lang="en-GB" dirty="0"/>
          </a:p>
        </p:txBody>
      </p:sp>
      <p:sp>
        <p:nvSpPr>
          <p:cNvPr id="2" name="Title 1"/>
          <p:cNvSpPr>
            <a:spLocks noGrp="1"/>
          </p:cNvSpPr>
          <p:nvPr>
            <p:ph type="title"/>
          </p:nvPr>
        </p:nvSpPr>
        <p:spPr/>
        <p:txBody>
          <a:bodyPr>
            <a:normAutofit/>
          </a:bodyPr>
          <a:lstStyle/>
          <a:p>
            <a:r>
              <a:rPr lang="en-GB" dirty="0"/>
              <a:t>I</a:t>
            </a:r>
            <a:r>
              <a:rPr lang="en-GB" dirty="0" smtClean="0"/>
              <a:t>ssues of not having a service </a:t>
            </a:r>
            <a:endParaRPr lang="en-GB" dirty="0"/>
          </a:p>
        </p:txBody>
      </p:sp>
    </p:spTree>
    <p:extLst>
      <p:ext uri="{BB962C8B-B14F-4D97-AF65-F5344CB8AC3E}">
        <p14:creationId xmlns:p14="http://schemas.microsoft.com/office/powerpoint/2010/main" val="24121725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09728" indent="0">
              <a:buNone/>
            </a:pPr>
            <a:r>
              <a:rPr lang="en-GB" dirty="0" smtClean="0"/>
              <a:t>A&amp;E based Pharmacy Technician </a:t>
            </a:r>
          </a:p>
          <a:p>
            <a:pPr lvl="1"/>
            <a:r>
              <a:rPr lang="en-GB" dirty="0" smtClean="0"/>
              <a:t>During the hours of 9 to 5 </a:t>
            </a:r>
          </a:p>
          <a:p>
            <a:pPr lvl="1"/>
            <a:r>
              <a:rPr lang="en-GB" dirty="0" smtClean="0"/>
              <a:t>Available to staff via Bleep if not in department</a:t>
            </a:r>
          </a:p>
          <a:p>
            <a:pPr lvl="1"/>
            <a:r>
              <a:rPr lang="en-GB" dirty="0" smtClean="0"/>
              <a:t>Working from AMU (Acute medical ward) pharmacy </a:t>
            </a:r>
          </a:p>
          <a:p>
            <a:pPr marL="109728" indent="0">
              <a:buNone/>
            </a:pPr>
            <a:r>
              <a:rPr lang="en-GB" dirty="0" smtClean="0"/>
              <a:t> </a:t>
            </a:r>
          </a:p>
          <a:p>
            <a:pPr marL="109728" indent="0" algn="ctr">
              <a:buNone/>
            </a:pPr>
            <a:r>
              <a:rPr lang="en-GB" dirty="0" smtClean="0"/>
              <a:t>Currently no capacity for Pharmacist or ATO support for the Accident and Emergency department. </a:t>
            </a:r>
            <a:endParaRPr lang="en-GB" dirty="0"/>
          </a:p>
        </p:txBody>
      </p:sp>
      <p:sp>
        <p:nvSpPr>
          <p:cNvPr id="2" name="Title 1"/>
          <p:cNvSpPr>
            <a:spLocks noGrp="1"/>
          </p:cNvSpPr>
          <p:nvPr>
            <p:ph type="title"/>
          </p:nvPr>
        </p:nvSpPr>
        <p:spPr/>
        <p:txBody>
          <a:bodyPr>
            <a:normAutofit/>
          </a:bodyPr>
          <a:lstStyle/>
          <a:p>
            <a:r>
              <a:rPr lang="en-GB" dirty="0" smtClean="0"/>
              <a:t>Service offered </a:t>
            </a:r>
            <a:endParaRPr lang="en-GB" dirty="0"/>
          </a:p>
        </p:txBody>
      </p:sp>
    </p:spTree>
    <p:extLst>
      <p:ext uri="{BB962C8B-B14F-4D97-AF65-F5344CB8AC3E}">
        <p14:creationId xmlns:p14="http://schemas.microsoft.com/office/powerpoint/2010/main" val="21930351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GB" dirty="0" smtClean="0"/>
              <a:t>Medication histories </a:t>
            </a:r>
          </a:p>
          <a:p>
            <a:endParaRPr lang="en-GB" dirty="0" smtClean="0"/>
          </a:p>
          <a:p>
            <a:r>
              <a:rPr lang="en-GB" dirty="0" smtClean="0"/>
              <a:t>Medication </a:t>
            </a:r>
            <a:r>
              <a:rPr lang="en-GB" dirty="0"/>
              <a:t>related problems </a:t>
            </a:r>
            <a:endParaRPr lang="en-GB" dirty="0" smtClean="0"/>
          </a:p>
          <a:p>
            <a:endParaRPr lang="en-GB" dirty="0" smtClean="0"/>
          </a:p>
          <a:p>
            <a:r>
              <a:rPr lang="en-GB" dirty="0" smtClean="0"/>
              <a:t>Ordering, supply and delivery of medications </a:t>
            </a:r>
          </a:p>
          <a:p>
            <a:endParaRPr lang="en-GB" dirty="0" smtClean="0"/>
          </a:p>
          <a:p>
            <a:r>
              <a:rPr lang="en-GB" dirty="0" smtClean="0"/>
              <a:t>Safe storage of medications </a:t>
            </a:r>
          </a:p>
          <a:p>
            <a:endParaRPr lang="en-GB" dirty="0" smtClean="0"/>
          </a:p>
          <a:p>
            <a:r>
              <a:rPr lang="en-GB" dirty="0" smtClean="0"/>
              <a:t>Ward transfer of medications </a:t>
            </a:r>
          </a:p>
          <a:p>
            <a:endParaRPr lang="en-GB" dirty="0" smtClean="0"/>
          </a:p>
          <a:p>
            <a:r>
              <a:rPr lang="en-GB" dirty="0" smtClean="0"/>
              <a:t>Counselling patients </a:t>
            </a:r>
          </a:p>
          <a:p>
            <a:endParaRPr lang="en-GB" dirty="0" smtClean="0"/>
          </a:p>
          <a:p>
            <a:r>
              <a:rPr lang="en-GB" dirty="0" smtClean="0"/>
              <a:t>Complete discharges </a:t>
            </a:r>
          </a:p>
          <a:p>
            <a:endParaRPr lang="en-GB" dirty="0" smtClean="0"/>
          </a:p>
        </p:txBody>
      </p:sp>
      <p:sp>
        <p:nvSpPr>
          <p:cNvPr id="2" name="Title 1"/>
          <p:cNvSpPr>
            <a:spLocks noGrp="1"/>
          </p:cNvSpPr>
          <p:nvPr>
            <p:ph type="title"/>
          </p:nvPr>
        </p:nvSpPr>
        <p:spPr/>
        <p:txBody>
          <a:bodyPr/>
          <a:lstStyle/>
          <a:p>
            <a:r>
              <a:rPr lang="en-GB" dirty="0" smtClean="0"/>
              <a:t>Pharmacy Technician role </a:t>
            </a:r>
            <a:endParaRPr lang="en-GB" dirty="0"/>
          </a:p>
        </p:txBody>
      </p:sp>
    </p:spTree>
    <p:extLst>
      <p:ext uri="{BB962C8B-B14F-4D97-AF65-F5344CB8AC3E}">
        <p14:creationId xmlns:p14="http://schemas.microsoft.com/office/powerpoint/2010/main" val="28917432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700808"/>
            <a:ext cx="8229600" cy="4525963"/>
          </a:xfrm>
        </p:spPr>
        <p:txBody>
          <a:bodyPr>
            <a:normAutofit fontScale="77500" lnSpcReduction="20000"/>
          </a:bodyPr>
          <a:lstStyle/>
          <a:p>
            <a:r>
              <a:rPr lang="en-GB" dirty="0" smtClean="0"/>
              <a:t>Improve patient flow </a:t>
            </a:r>
          </a:p>
          <a:p>
            <a:endParaRPr lang="en-GB" dirty="0" smtClean="0"/>
          </a:p>
          <a:p>
            <a:r>
              <a:rPr lang="en-GB" dirty="0" smtClean="0"/>
              <a:t>Reduction of missed doses </a:t>
            </a:r>
          </a:p>
          <a:p>
            <a:endParaRPr lang="en-GB" dirty="0" smtClean="0"/>
          </a:p>
          <a:p>
            <a:r>
              <a:rPr lang="en-GB" dirty="0" smtClean="0"/>
              <a:t>Support for medical and nursing staff </a:t>
            </a:r>
          </a:p>
          <a:p>
            <a:pPr marL="109728" indent="0">
              <a:buNone/>
            </a:pPr>
            <a:endParaRPr lang="en-GB" dirty="0" smtClean="0"/>
          </a:p>
          <a:p>
            <a:r>
              <a:rPr lang="en-GB" dirty="0" smtClean="0"/>
              <a:t>Improved relationship with pharmacy </a:t>
            </a:r>
          </a:p>
          <a:p>
            <a:endParaRPr lang="en-GB" dirty="0" smtClean="0"/>
          </a:p>
          <a:p>
            <a:r>
              <a:rPr lang="en-GB" dirty="0" smtClean="0"/>
              <a:t>Medication related problems resolved </a:t>
            </a:r>
          </a:p>
          <a:p>
            <a:endParaRPr lang="en-GB" dirty="0" smtClean="0"/>
          </a:p>
          <a:p>
            <a:r>
              <a:rPr lang="en-GB" dirty="0" smtClean="0"/>
              <a:t>Nursing and medical staff time being use more efficiently. </a:t>
            </a:r>
          </a:p>
          <a:p>
            <a:endParaRPr lang="en-GB" dirty="0" smtClean="0"/>
          </a:p>
          <a:p>
            <a:r>
              <a:rPr lang="en-GB" dirty="0" smtClean="0"/>
              <a:t>Improved stock list </a:t>
            </a:r>
          </a:p>
          <a:p>
            <a:endParaRPr lang="en-GB" dirty="0" smtClean="0"/>
          </a:p>
        </p:txBody>
      </p:sp>
      <p:sp>
        <p:nvSpPr>
          <p:cNvPr id="3" name="Title 2"/>
          <p:cNvSpPr>
            <a:spLocks noGrp="1"/>
          </p:cNvSpPr>
          <p:nvPr>
            <p:ph type="title"/>
          </p:nvPr>
        </p:nvSpPr>
        <p:spPr/>
        <p:txBody>
          <a:bodyPr>
            <a:normAutofit/>
          </a:bodyPr>
          <a:lstStyle/>
          <a:p>
            <a:pPr algn="ctr"/>
            <a:r>
              <a:rPr lang="en-GB" dirty="0" smtClean="0"/>
              <a:t>Benefits to A&amp;E </a:t>
            </a:r>
            <a:endParaRPr lang="en-GB" dirty="0"/>
          </a:p>
        </p:txBody>
      </p:sp>
      <p:pic>
        <p:nvPicPr>
          <p:cNvPr id="2050" name="Picture 2" descr="Image result for accident and emergency symbol">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56176" y="1437370"/>
            <a:ext cx="2501855" cy="21310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4338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GB" dirty="0" smtClean="0"/>
              <a:t>Improved relationship with A&amp;E</a:t>
            </a:r>
          </a:p>
          <a:p>
            <a:endParaRPr lang="en-GB" dirty="0" smtClean="0"/>
          </a:p>
          <a:p>
            <a:r>
              <a:rPr lang="en-GB" dirty="0" smtClean="0"/>
              <a:t>Medication histories completed within 24 hours of admission</a:t>
            </a:r>
          </a:p>
          <a:p>
            <a:endParaRPr lang="en-GB" dirty="0" smtClean="0"/>
          </a:p>
          <a:p>
            <a:r>
              <a:rPr lang="en-GB" dirty="0" smtClean="0"/>
              <a:t>Decrease in missed doses </a:t>
            </a:r>
          </a:p>
          <a:p>
            <a:endParaRPr lang="en-GB" dirty="0" smtClean="0"/>
          </a:p>
          <a:p>
            <a:r>
              <a:rPr lang="en-GB" dirty="0" smtClean="0"/>
              <a:t>Prescription errors identified, reducing administration errors </a:t>
            </a:r>
          </a:p>
          <a:p>
            <a:endParaRPr lang="en-GB" dirty="0" smtClean="0"/>
          </a:p>
          <a:p>
            <a:r>
              <a:rPr lang="en-GB" dirty="0" smtClean="0"/>
              <a:t>Reduction of workload in dispensary</a:t>
            </a:r>
          </a:p>
          <a:p>
            <a:endParaRPr lang="en-GB" dirty="0" smtClean="0"/>
          </a:p>
          <a:p>
            <a:r>
              <a:rPr lang="en-GB" dirty="0" smtClean="0"/>
              <a:t>Timely discharges </a:t>
            </a:r>
          </a:p>
          <a:p>
            <a:endParaRPr lang="en-GB" dirty="0" smtClean="0"/>
          </a:p>
          <a:p>
            <a:endParaRPr lang="en-GB" dirty="0"/>
          </a:p>
        </p:txBody>
      </p:sp>
      <p:sp>
        <p:nvSpPr>
          <p:cNvPr id="3" name="Title 2"/>
          <p:cNvSpPr>
            <a:spLocks noGrp="1"/>
          </p:cNvSpPr>
          <p:nvPr>
            <p:ph type="title"/>
          </p:nvPr>
        </p:nvSpPr>
        <p:spPr/>
        <p:txBody>
          <a:bodyPr/>
          <a:lstStyle/>
          <a:p>
            <a:r>
              <a:rPr lang="en-GB" dirty="0" smtClean="0"/>
              <a:t>Benefits to pharmacy </a:t>
            </a:r>
            <a:endParaRPr lang="en-GB" dirty="0"/>
          </a:p>
        </p:txBody>
      </p:sp>
      <p:sp>
        <p:nvSpPr>
          <p:cNvPr id="4" name="AutoShape 2" descr="Image result for capsules cartoon">
            <a:hlinkClick r:id="rId3"/>
          </p:cNvPr>
          <p:cNvSpPr>
            <a:spLocks noChangeAspect="1" noChangeArrowheads="1"/>
          </p:cNvSpPr>
          <p:nvPr/>
        </p:nvSpPr>
        <p:spPr bwMode="auto">
          <a:xfrm>
            <a:off x="101600" y="-2705100"/>
            <a:ext cx="5638800" cy="5638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4" descr="Image result for capsules cartoon">
            <a:hlinkClick r:id="rId3"/>
          </p:cNvPr>
          <p:cNvSpPr>
            <a:spLocks noChangeAspect="1" noChangeArrowheads="1"/>
          </p:cNvSpPr>
          <p:nvPr/>
        </p:nvSpPr>
        <p:spPr bwMode="auto">
          <a:xfrm>
            <a:off x="254000" y="-2552700"/>
            <a:ext cx="5638800" cy="5638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6" descr="Image result for capsules cartoon">
            <a:hlinkClick r:id="rId3"/>
          </p:cNvPr>
          <p:cNvSpPr>
            <a:spLocks noChangeAspect="1" noChangeArrowheads="1"/>
          </p:cNvSpPr>
          <p:nvPr/>
        </p:nvSpPr>
        <p:spPr bwMode="auto">
          <a:xfrm>
            <a:off x="406400" y="-2400300"/>
            <a:ext cx="5638800" cy="5638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3082" name="Picture 10" descr="Image result for capsules">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72200" y="4747352"/>
            <a:ext cx="2260983" cy="1582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88790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sz="2300" dirty="0" smtClean="0"/>
              <a:t>Service hours are limited </a:t>
            </a:r>
          </a:p>
          <a:p>
            <a:endParaRPr lang="en-GB" sz="2300" dirty="0" smtClean="0"/>
          </a:p>
          <a:p>
            <a:r>
              <a:rPr lang="en-GB" sz="2300" dirty="0" smtClean="0"/>
              <a:t>Nature of working environment </a:t>
            </a:r>
          </a:p>
          <a:p>
            <a:endParaRPr lang="en-GB" sz="2300" dirty="0" smtClean="0"/>
          </a:p>
          <a:p>
            <a:r>
              <a:rPr lang="en-GB" sz="2300" dirty="0" smtClean="0"/>
              <a:t>No pharmacist/ATO support </a:t>
            </a:r>
          </a:p>
        </p:txBody>
      </p:sp>
      <p:sp>
        <p:nvSpPr>
          <p:cNvPr id="3" name="Title 2"/>
          <p:cNvSpPr>
            <a:spLocks noGrp="1"/>
          </p:cNvSpPr>
          <p:nvPr>
            <p:ph type="title"/>
          </p:nvPr>
        </p:nvSpPr>
        <p:spPr/>
        <p:txBody>
          <a:bodyPr/>
          <a:lstStyle/>
          <a:p>
            <a:r>
              <a:rPr lang="en-GB" dirty="0" smtClean="0"/>
              <a:t>Negative aspects of the service </a:t>
            </a:r>
            <a:endParaRPr lang="en-GB" dirty="0"/>
          </a:p>
        </p:txBody>
      </p:sp>
    </p:spTree>
    <p:extLst>
      <p:ext uri="{BB962C8B-B14F-4D97-AF65-F5344CB8AC3E}">
        <p14:creationId xmlns:p14="http://schemas.microsoft.com/office/powerpoint/2010/main" val="4816956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80432" y="116632"/>
            <a:ext cx="8229600" cy="1143000"/>
          </a:xfrm>
        </p:spPr>
        <p:txBody>
          <a:bodyPr>
            <a:normAutofit/>
          </a:bodyPr>
          <a:lstStyle/>
          <a:p>
            <a:pPr algn="ctr"/>
            <a:r>
              <a:rPr lang="en-GB" dirty="0" smtClean="0"/>
              <a:t>Interventions and contributions</a:t>
            </a:r>
            <a:endParaRPr lang="en-GB" dirty="0"/>
          </a:p>
        </p:txBody>
      </p:sp>
      <p:sp>
        <p:nvSpPr>
          <p:cNvPr id="4" name="Oval 3"/>
          <p:cNvSpPr/>
          <p:nvPr/>
        </p:nvSpPr>
        <p:spPr>
          <a:xfrm>
            <a:off x="253819" y="3828519"/>
            <a:ext cx="4107810" cy="2302445"/>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2400" b="1" dirty="0"/>
              <a:t>Co-</a:t>
            </a:r>
            <a:r>
              <a:rPr lang="en-GB" sz="2400" b="1" dirty="0" err="1"/>
              <a:t>carledopa</a:t>
            </a:r>
            <a:r>
              <a:rPr lang="en-GB" sz="2400" b="1" dirty="0"/>
              <a:t> 25/100 (half </a:t>
            </a:r>
            <a:r>
              <a:rPr lang="en-GB" sz="2400" b="1" dirty="0" err="1"/>
              <a:t>sinemet</a:t>
            </a:r>
            <a:r>
              <a:rPr lang="en-GB" sz="2400" b="1" dirty="0"/>
              <a:t>) </a:t>
            </a:r>
            <a:r>
              <a:rPr lang="en-GB" sz="2400" b="1" dirty="0" smtClean="0"/>
              <a:t> prescribed as ½ a tablet</a:t>
            </a:r>
            <a:endParaRPr lang="en-GB" sz="2400" b="1" dirty="0"/>
          </a:p>
        </p:txBody>
      </p:sp>
      <p:sp>
        <p:nvSpPr>
          <p:cNvPr id="5" name="Oval 4"/>
          <p:cNvSpPr/>
          <p:nvPr/>
        </p:nvSpPr>
        <p:spPr>
          <a:xfrm>
            <a:off x="4595232" y="3849911"/>
            <a:ext cx="4499992" cy="287264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2400" b="1" dirty="0" smtClean="0"/>
              <a:t>Fluoxetine prescribed as 125mg Twice a day. Actual dose 20mg Once a day</a:t>
            </a:r>
            <a:endParaRPr lang="en-GB" sz="2400" b="1" dirty="0"/>
          </a:p>
        </p:txBody>
      </p:sp>
      <p:sp>
        <p:nvSpPr>
          <p:cNvPr id="6" name="Oval 5"/>
          <p:cNvSpPr/>
          <p:nvPr/>
        </p:nvSpPr>
        <p:spPr>
          <a:xfrm>
            <a:off x="4857736" y="1052736"/>
            <a:ext cx="4317071" cy="2513574"/>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2400" b="1" dirty="0" smtClean="0"/>
              <a:t>Clonazepam prescribed as 1g Three times a day. Actual dose 1mg Three times a day</a:t>
            </a:r>
            <a:endParaRPr lang="en-GB" sz="2400" b="1" dirty="0"/>
          </a:p>
        </p:txBody>
      </p:sp>
      <p:sp>
        <p:nvSpPr>
          <p:cNvPr id="7" name="Oval 6"/>
          <p:cNvSpPr/>
          <p:nvPr/>
        </p:nvSpPr>
        <p:spPr>
          <a:xfrm>
            <a:off x="0" y="1052736"/>
            <a:ext cx="4615448" cy="267197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2400" b="1" dirty="0" smtClean="0"/>
              <a:t>Care company duplicating </a:t>
            </a:r>
            <a:r>
              <a:rPr lang="en-GB" sz="2400" b="1" dirty="0" err="1" smtClean="0"/>
              <a:t>Felodipine</a:t>
            </a:r>
            <a:r>
              <a:rPr lang="en-GB" sz="2400" b="1" dirty="0" smtClean="0"/>
              <a:t> dose in error, patient then admitted following a fall </a:t>
            </a:r>
            <a:endParaRPr lang="en-GB" sz="2400" b="1" dirty="0"/>
          </a:p>
        </p:txBody>
      </p:sp>
    </p:spTree>
    <p:extLst>
      <p:ext uri="{BB962C8B-B14F-4D97-AF65-F5344CB8AC3E}">
        <p14:creationId xmlns:p14="http://schemas.microsoft.com/office/powerpoint/2010/main" val="6399919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556792"/>
            <a:ext cx="8229600" cy="4958011"/>
          </a:xfrm>
        </p:spPr>
        <p:txBody>
          <a:bodyPr>
            <a:normAutofit fontScale="70000" lnSpcReduction="20000"/>
          </a:bodyPr>
          <a:lstStyle/>
          <a:p>
            <a:pPr marL="109728" indent="0" algn="ctr">
              <a:buNone/>
            </a:pPr>
            <a:r>
              <a:rPr lang="en-GB" sz="4600" b="1" dirty="0" smtClean="0"/>
              <a:t>Savings from October to February </a:t>
            </a:r>
            <a:r>
              <a:rPr lang="en-GB" sz="7000" b="1" dirty="0">
                <a:solidFill>
                  <a:schemeClr val="accent1">
                    <a:lumMod val="75000"/>
                  </a:schemeClr>
                </a:solidFill>
              </a:rPr>
              <a:t>£</a:t>
            </a:r>
            <a:r>
              <a:rPr lang="en-GB" sz="7000" b="1" dirty="0" smtClean="0">
                <a:solidFill>
                  <a:schemeClr val="accent1">
                    <a:lumMod val="75000"/>
                  </a:schemeClr>
                </a:solidFill>
              </a:rPr>
              <a:t>8,753.09</a:t>
            </a:r>
          </a:p>
          <a:p>
            <a:pPr marL="109728" indent="0">
              <a:buNone/>
            </a:pPr>
            <a:endParaRPr lang="en-GB" dirty="0" smtClean="0"/>
          </a:p>
          <a:p>
            <a:pPr marL="109728" indent="0">
              <a:buNone/>
            </a:pPr>
            <a:r>
              <a:rPr lang="en-GB" sz="2900" dirty="0" smtClean="0"/>
              <a:t>How savings were achieved : </a:t>
            </a:r>
          </a:p>
          <a:p>
            <a:pPr marL="109728" indent="0">
              <a:buNone/>
            </a:pPr>
            <a:endParaRPr lang="en-GB" sz="2900" dirty="0" smtClean="0"/>
          </a:p>
          <a:p>
            <a:pPr>
              <a:buFont typeface="Wingdings" panose="05000000000000000000" pitchFamily="2" charset="2"/>
              <a:buChar char="Ø"/>
            </a:pPr>
            <a:r>
              <a:rPr lang="en-GB" sz="2900" dirty="0" smtClean="0"/>
              <a:t>Encouraging nursing staff to use patients own medications </a:t>
            </a:r>
          </a:p>
          <a:p>
            <a:pPr>
              <a:buFont typeface="Wingdings" panose="05000000000000000000" pitchFamily="2" charset="2"/>
              <a:buChar char="Ø"/>
            </a:pPr>
            <a:endParaRPr lang="en-GB" sz="2900" dirty="0" smtClean="0"/>
          </a:p>
          <a:p>
            <a:pPr>
              <a:buFont typeface="Wingdings" panose="05000000000000000000" pitchFamily="2" charset="2"/>
              <a:buChar char="Ø"/>
            </a:pPr>
            <a:r>
              <a:rPr lang="en-GB" sz="2900" dirty="0" smtClean="0"/>
              <a:t>Asking relatives to bring medications into hospital </a:t>
            </a:r>
          </a:p>
          <a:p>
            <a:pPr>
              <a:buFont typeface="Wingdings" panose="05000000000000000000" pitchFamily="2" charset="2"/>
              <a:buChar char="Ø"/>
            </a:pPr>
            <a:endParaRPr lang="en-GB" sz="2900" dirty="0" smtClean="0"/>
          </a:p>
          <a:p>
            <a:pPr>
              <a:buFont typeface="Wingdings" panose="05000000000000000000" pitchFamily="2" charset="2"/>
              <a:buChar char="Ø"/>
            </a:pPr>
            <a:r>
              <a:rPr lang="en-GB" sz="2900" dirty="0"/>
              <a:t>Stopping </a:t>
            </a:r>
            <a:r>
              <a:rPr lang="en-GB" sz="2900" dirty="0" smtClean="0"/>
              <a:t>unnecessary supply of medications</a:t>
            </a:r>
          </a:p>
          <a:p>
            <a:pPr>
              <a:buFont typeface="Wingdings" panose="05000000000000000000" pitchFamily="2" charset="2"/>
              <a:buChar char="Ø"/>
            </a:pPr>
            <a:endParaRPr lang="en-GB" sz="2900" dirty="0" smtClean="0"/>
          </a:p>
          <a:p>
            <a:pPr>
              <a:buFont typeface="Wingdings" panose="05000000000000000000" pitchFamily="2" charset="2"/>
              <a:buChar char="Ø"/>
            </a:pPr>
            <a:r>
              <a:rPr lang="en-GB" sz="2900" dirty="0" smtClean="0"/>
              <a:t>Reviewing stock lists </a:t>
            </a:r>
          </a:p>
          <a:p>
            <a:pPr marL="109728" indent="0">
              <a:buNone/>
            </a:pPr>
            <a:r>
              <a:rPr lang="en-GB" sz="4000" dirty="0" smtClean="0">
                <a:solidFill>
                  <a:srgbClr val="FF0000"/>
                </a:solidFill>
              </a:rPr>
              <a:t>   </a:t>
            </a:r>
            <a:endParaRPr lang="en-GB" sz="4000" dirty="0">
              <a:solidFill>
                <a:srgbClr val="FF0000"/>
              </a:solidFill>
            </a:endParaRPr>
          </a:p>
        </p:txBody>
      </p:sp>
      <p:sp>
        <p:nvSpPr>
          <p:cNvPr id="3" name="Title 2"/>
          <p:cNvSpPr>
            <a:spLocks noGrp="1"/>
          </p:cNvSpPr>
          <p:nvPr>
            <p:ph type="title"/>
          </p:nvPr>
        </p:nvSpPr>
        <p:spPr/>
        <p:txBody>
          <a:bodyPr/>
          <a:lstStyle/>
          <a:p>
            <a:pPr algn="ctr"/>
            <a:r>
              <a:rPr lang="en-GB" dirty="0" smtClean="0"/>
              <a:t>Savings </a:t>
            </a:r>
            <a:endParaRPr lang="en-GB" dirty="0"/>
          </a:p>
        </p:txBody>
      </p:sp>
    </p:spTree>
    <p:extLst>
      <p:ext uri="{BB962C8B-B14F-4D97-AF65-F5344CB8AC3E}">
        <p14:creationId xmlns:p14="http://schemas.microsoft.com/office/powerpoint/2010/main" val="3295504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297</TotalTime>
  <Words>530</Words>
  <Application>Microsoft Office PowerPoint</Application>
  <PresentationFormat>On-screen Show (4:3)</PresentationFormat>
  <Paragraphs>137</Paragraphs>
  <Slides>11</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 Narrow</vt:lpstr>
      <vt:lpstr>Calibri</vt:lpstr>
      <vt:lpstr>Lucida Sans Unicode</vt:lpstr>
      <vt:lpstr>Verdana</vt:lpstr>
      <vt:lpstr>Wingdings</vt:lpstr>
      <vt:lpstr>Wingdings 2</vt:lpstr>
      <vt:lpstr>Wingdings 3</vt:lpstr>
      <vt:lpstr>Concourse</vt:lpstr>
      <vt:lpstr>Pharmacy Technician Led Accident and Emergency Pharmacy Service </vt:lpstr>
      <vt:lpstr>Issues of not having a service </vt:lpstr>
      <vt:lpstr>Service offered </vt:lpstr>
      <vt:lpstr>Pharmacy Technician role </vt:lpstr>
      <vt:lpstr>Benefits to A&amp;E </vt:lpstr>
      <vt:lpstr>Benefits to pharmacy </vt:lpstr>
      <vt:lpstr>Negative aspects of the service </vt:lpstr>
      <vt:lpstr>Interventions and contributions</vt:lpstr>
      <vt:lpstr>Savings </vt:lpstr>
      <vt:lpstr>PowerPoint Presentation</vt:lpstr>
      <vt:lpstr>PowerPoint Presentation</vt:lpstr>
    </vt:vector>
  </TitlesOfParts>
  <Company>Wye Valley NHS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Pharmacy Technician Led Accident and Emergency Pharmacy Service</dc:title>
  <dc:creator>Like, Amy</dc:creator>
  <cp:lastModifiedBy>Joanne Causer</cp:lastModifiedBy>
  <cp:revision>28</cp:revision>
  <cp:lastPrinted>2019-03-28T16:50:48Z</cp:lastPrinted>
  <dcterms:created xsi:type="dcterms:W3CDTF">2019-03-25T09:58:02Z</dcterms:created>
  <dcterms:modified xsi:type="dcterms:W3CDTF">2019-04-02T13:34:21Z</dcterms:modified>
</cp:coreProperties>
</file>