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0" r:id="rId4"/>
    <p:sldId id="261" r:id="rId5"/>
    <p:sldId id="267" r:id="rId6"/>
    <p:sldId id="268" r:id="rId7"/>
    <p:sldId id="259"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00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720" autoAdjust="0"/>
  </p:normalViewPr>
  <p:slideViewPr>
    <p:cSldViewPr>
      <p:cViewPr varScale="1">
        <p:scale>
          <a:sx n="33" d="100"/>
          <a:sy n="33" d="100"/>
        </p:scale>
        <p:origin x="1771"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Trainees</c:v>
                </c:pt>
              </c:strCache>
            </c:strRef>
          </c:tx>
          <c:spPr>
            <a:solidFill>
              <a:schemeClr val="accent1"/>
            </a:solidFill>
            <a:ln>
              <a:noFill/>
            </a:ln>
            <a:effectLst/>
          </c:spPr>
          <c:invertIfNegative val="0"/>
          <c:cat>
            <c:strRef>
              <c:f>Sheet1!$A$2:$A$8</c:f>
              <c:strCache>
                <c:ptCount val="7"/>
                <c:pt idx="0">
                  <c:v>OOPR</c:v>
                </c:pt>
                <c:pt idx="1">
                  <c:v>OOPT</c:v>
                </c:pt>
                <c:pt idx="2">
                  <c:v>OOPE</c:v>
                </c:pt>
                <c:pt idx="3">
                  <c:v>OOPC</c:v>
                </c:pt>
                <c:pt idx="4">
                  <c:v>Maternity</c:v>
                </c:pt>
                <c:pt idx="5">
                  <c:v>Sickness</c:v>
                </c:pt>
                <c:pt idx="6">
                  <c:v>Other</c:v>
                </c:pt>
              </c:strCache>
            </c:strRef>
          </c:cat>
          <c:val>
            <c:numRef>
              <c:f>Sheet1!$B$2:$B$8</c:f>
              <c:numCache>
                <c:formatCode>General</c:formatCode>
                <c:ptCount val="7"/>
                <c:pt idx="0">
                  <c:v>1452</c:v>
                </c:pt>
                <c:pt idx="1">
                  <c:v>358</c:v>
                </c:pt>
                <c:pt idx="2">
                  <c:v>511</c:v>
                </c:pt>
                <c:pt idx="3">
                  <c:v>313</c:v>
                </c:pt>
                <c:pt idx="4">
                  <c:v>2044</c:v>
                </c:pt>
                <c:pt idx="5">
                  <c:v>188</c:v>
                </c:pt>
                <c:pt idx="6">
                  <c:v>30</c:v>
                </c:pt>
              </c:numCache>
            </c:numRef>
          </c:val>
          <c:extLst>
            <c:ext xmlns:c16="http://schemas.microsoft.com/office/drawing/2014/chart" uri="{C3380CC4-5D6E-409C-BE32-E72D297353CC}">
              <c16:uniqueId val="{00000000-E2E8-4C46-A6E3-B9E079D2B1B2}"/>
            </c:ext>
          </c:extLst>
        </c:ser>
        <c:dLbls>
          <c:showLegendKey val="0"/>
          <c:showVal val="0"/>
          <c:showCatName val="0"/>
          <c:showSerName val="0"/>
          <c:showPercent val="0"/>
          <c:showBubbleSize val="0"/>
        </c:dLbls>
        <c:gapWidth val="182"/>
        <c:axId val="332669072"/>
        <c:axId val="332665136"/>
      </c:barChart>
      <c:catAx>
        <c:axId val="3326690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665136"/>
        <c:crosses val="autoZero"/>
        <c:auto val="1"/>
        <c:lblAlgn val="ctr"/>
        <c:lblOffset val="100"/>
        <c:noMultiLvlLbl val="0"/>
      </c:catAx>
      <c:valAx>
        <c:axId val="3326651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6690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Sheet1!$A$2:$A$9</c:f>
              <c:strCache>
                <c:ptCount val="8"/>
                <c:pt idx="0">
                  <c:v>Confidence/Resilience</c:v>
                </c:pt>
                <c:pt idx="1">
                  <c:v>Mentorship</c:v>
                </c:pt>
                <c:pt idx="2">
                  <c:v>Competence</c:v>
                </c:pt>
                <c:pt idx="3">
                  <c:v>Other</c:v>
                </c:pt>
                <c:pt idx="4">
                  <c:v>Knowledge</c:v>
                </c:pt>
                <c:pt idx="5">
                  <c:v>Culture</c:v>
                </c:pt>
                <c:pt idx="6">
                  <c:v>Induction</c:v>
                </c:pt>
                <c:pt idx="7">
                  <c:v>Adjusting</c:v>
                </c:pt>
              </c:strCache>
            </c:strRef>
          </c:cat>
          <c:val>
            <c:numRef>
              <c:f>Sheet1!$B$2:$B$9</c:f>
              <c:numCache>
                <c:formatCode>General</c:formatCode>
                <c:ptCount val="8"/>
                <c:pt idx="0">
                  <c:v>65</c:v>
                </c:pt>
                <c:pt idx="1">
                  <c:v>43</c:v>
                </c:pt>
                <c:pt idx="2">
                  <c:v>41</c:v>
                </c:pt>
                <c:pt idx="3">
                  <c:v>32</c:v>
                </c:pt>
                <c:pt idx="4">
                  <c:v>25</c:v>
                </c:pt>
                <c:pt idx="5">
                  <c:v>22</c:v>
                </c:pt>
                <c:pt idx="6">
                  <c:v>18</c:v>
                </c:pt>
                <c:pt idx="7">
                  <c:v>18</c:v>
                </c:pt>
              </c:numCache>
            </c:numRef>
          </c:val>
          <c:extLst>
            <c:ext xmlns:c16="http://schemas.microsoft.com/office/drawing/2014/chart" uri="{C3380CC4-5D6E-409C-BE32-E72D297353CC}">
              <c16:uniqueId val="{00000000-ACD5-49D5-BE22-7DE6A06BACF8}"/>
            </c:ext>
          </c:extLst>
        </c:ser>
        <c:dLbls>
          <c:showLegendKey val="0"/>
          <c:showVal val="0"/>
          <c:showCatName val="0"/>
          <c:showSerName val="0"/>
          <c:showPercent val="0"/>
          <c:showBubbleSize val="0"/>
        </c:dLbls>
        <c:gapWidth val="219"/>
        <c:overlap val="-27"/>
        <c:axId val="424389376"/>
        <c:axId val="424390360"/>
      </c:barChart>
      <c:catAx>
        <c:axId val="42438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4390360"/>
        <c:crosses val="autoZero"/>
        <c:auto val="1"/>
        <c:lblAlgn val="ctr"/>
        <c:lblOffset val="100"/>
        <c:noMultiLvlLbl val="0"/>
      </c:catAx>
      <c:valAx>
        <c:axId val="424390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43893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7590EA-7DEB-497E-AD91-FEE30514B092}" type="datetimeFigureOut">
              <a:rPr lang="en-GB" smtClean="0"/>
              <a:t>22/06/2018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6C2C4D-581F-4B5B-BF63-43ACEAEC27E0}" type="slidenum">
              <a:rPr lang="en-GB" smtClean="0"/>
              <a:t>‹#›</a:t>
            </a:fld>
            <a:endParaRPr lang="en-GB"/>
          </a:p>
        </p:txBody>
      </p:sp>
    </p:spTree>
    <p:extLst>
      <p:ext uri="{BB962C8B-B14F-4D97-AF65-F5344CB8AC3E}">
        <p14:creationId xmlns:p14="http://schemas.microsoft.com/office/powerpoint/2010/main" val="1914067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Good morning, I’m Craig Smith an Associate Postgraduate Dean and A Neonatologist</a:t>
            </a:r>
            <a:r>
              <a:rPr lang="en-GB" baseline="0" dirty="0"/>
              <a:t> here in Nottingham</a:t>
            </a:r>
          </a:p>
          <a:p>
            <a:endParaRPr lang="en-GB" baseline="0" dirty="0"/>
          </a:p>
          <a:p>
            <a:r>
              <a:rPr lang="en-GB" baseline="0" dirty="0"/>
              <a:t>Thank you very much for attending this </a:t>
            </a:r>
            <a:r>
              <a:rPr lang="en-GB" b="1" baseline="0" dirty="0"/>
              <a:t>Education Event </a:t>
            </a:r>
            <a:r>
              <a:rPr lang="en-GB" b="0" baseline="0" dirty="0"/>
              <a:t>for</a:t>
            </a:r>
            <a:r>
              <a:rPr lang="en-GB" b="1" baseline="0" dirty="0"/>
              <a:t> Trainers and Trainees</a:t>
            </a:r>
            <a:r>
              <a:rPr lang="en-GB" baseline="0" dirty="0"/>
              <a:t>, held as part of HEEs </a:t>
            </a:r>
            <a:r>
              <a:rPr lang="en-GB" b="1" baseline="0" dirty="0"/>
              <a:t>Medical Education Reform </a:t>
            </a:r>
            <a:r>
              <a:rPr lang="en-GB" baseline="0" dirty="0"/>
              <a:t>Programme.</a:t>
            </a:r>
          </a:p>
          <a:p>
            <a:r>
              <a:rPr lang="en-GB" baseline="0" dirty="0"/>
              <a:t>The focus of the day is </a:t>
            </a:r>
            <a:r>
              <a:rPr lang="en-GB" b="1" baseline="0" dirty="0"/>
              <a:t>Enhancing Junior Doctors Lives</a:t>
            </a:r>
          </a:p>
          <a:p>
            <a:endParaRPr lang="en-GB" baseline="0" dirty="0"/>
          </a:p>
          <a:p>
            <a:r>
              <a:rPr lang="en-GB" baseline="0" dirty="0"/>
              <a:t>with particular reference to </a:t>
            </a:r>
            <a:r>
              <a:rPr lang="en-GB" b="1" baseline="0" dirty="0"/>
              <a:t>How as Trainers and Trainees </a:t>
            </a:r>
            <a:r>
              <a:rPr lang="en-GB" baseline="0" dirty="0"/>
              <a:t>can work together to improve the out of programme and return to training Experiences for fellow Trainees and improve patient safety</a:t>
            </a:r>
          </a:p>
          <a:p>
            <a:endParaRPr lang="en-GB" dirty="0"/>
          </a:p>
        </p:txBody>
      </p:sp>
      <p:sp>
        <p:nvSpPr>
          <p:cNvPr id="4" name="Slide Number Placeholder 3"/>
          <p:cNvSpPr>
            <a:spLocks noGrp="1"/>
          </p:cNvSpPr>
          <p:nvPr>
            <p:ph type="sldNum" sz="quarter" idx="10"/>
          </p:nvPr>
        </p:nvSpPr>
        <p:spPr/>
        <p:txBody>
          <a:bodyPr/>
          <a:lstStyle/>
          <a:p>
            <a:fld id="{7D6C2C4D-581F-4B5B-BF63-43ACEAEC27E0}" type="slidenum">
              <a:rPr lang="en-GB" smtClean="0"/>
              <a:t>1</a:t>
            </a:fld>
            <a:endParaRPr lang="en-GB"/>
          </a:p>
        </p:txBody>
      </p:sp>
    </p:spTree>
    <p:extLst>
      <p:ext uri="{BB962C8B-B14F-4D97-AF65-F5344CB8AC3E}">
        <p14:creationId xmlns:p14="http://schemas.microsoft.com/office/powerpoint/2010/main" val="239352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Many of us will recognise </a:t>
            </a:r>
            <a:r>
              <a:rPr lang="en-GB" dirty="0"/>
              <a:t>the current workplace as </a:t>
            </a:r>
            <a:r>
              <a:rPr lang="en-GB" b="1" dirty="0"/>
              <a:t>increasingly demanding </a:t>
            </a:r>
            <a:r>
              <a:rPr lang="en-GB" dirty="0"/>
              <a:t>and at </a:t>
            </a:r>
            <a:r>
              <a:rPr lang="en-GB" b="1" dirty="0"/>
              <a:t>times dangerous to patients and staff</a:t>
            </a:r>
            <a:endParaRPr lang="en-GB" b="1" baseline="0" dirty="0"/>
          </a:p>
          <a:p>
            <a:endParaRPr lang="en-GB" dirty="0"/>
          </a:p>
        </p:txBody>
      </p:sp>
      <p:sp>
        <p:nvSpPr>
          <p:cNvPr id="4" name="Slide Number Placeholder 3"/>
          <p:cNvSpPr>
            <a:spLocks noGrp="1"/>
          </p:cNvSpPr>
          <p:nvPr>
            <p:ph type="sldNum" sz="quarter" idx="10"/>
          </p:nvPr>
        </p:nvSpPr>
        <p:spPr/>
        <p:txBody>
          <a:bodyPr/>
          <a:lstStyle/>
          <a:p>
            <a:fld id="{7D6C2C4D-581F-4B5B-BF63-43ACEAEC27E0}" type="slidenum">
              <a:rPr lang="en-GB" smtClean="0"/>
              <a:t>2</a:t>
            </a:fld>
            <a:endParaRPr lang="en-GB"/>
          </a:p>
        </p:txBody>
      </p:sp>
    </p:spTree>
    <p:extLst>
      <p:ext uri="{BB962C8B-B14F-4D97-AF65-F5344CB8AC3E}">
        <p14:creationId xmlns:p14="http://schemas.microsoft.com/office/powerpoint/2010/main" val="2393520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we must also recognise the </a:t>
            </a:r>
            <a:r>
              <a:rPr lang="en-GB" b="1" dirty="0"/>
              <a:t>changing demographics and expectations </a:t>
            </a:r>
            <a:r>
              <a:rPr lang="en-GB" dirty="0"/>
              <a:t>of the current trainee workforce</a:t>
            </a:r>
          </a:p>
          <a:p>
            <a:endParaRPr lang="en-GB" dirty="0"/>
          </a:p>
          <a:p>
            <a:endParaRPr lang="en-GB" dirty="0"/>
          </a:p>
        </p:txBody>
      </p:sp>
      <p:sp>
        <p:nvSpPr>
          <p:cNvPr id="4" name="Slide Number Placeholder 3"/>
          <p:cNvSpPr>
            <a:spLocks noGrp="1"/>
          </p:cNvSpPr>
          <p:nvPr>
            <p:ph type="sldNum" sz="quarter" idx="10"/>
          </p:nvPr>
        </p:nvSpPr>
        <p:spPr/>
        <p:txBody>
          <a:bodyPr/>
          <a:lstStyle/>
          <a:p>
            <a:fld id="{7D6C2C4D-581F-4B5B-BF63-43ACEAEC27E0}" type="slidenum">
              <a:rPr lang="en-GB" smtClean="0"/>
              <a:t>3</a:t>
            </a:fld>
            <a:endParaRPr lang="en-GB"/>
          </a:p>
        </p:txBody>
      </p:sp>
    </p:spTree>
    <p:extLst>
      <p:ext uri="{BB962C8B-B14F-4D97-AF65-F5344CB8AC3E}">
        <p14:creationId xmlns:p14="http://schemas.microsoft.com/office/powerpoint/2010/main" val="2393520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Fortunately, these drivers for change come at a time when we know more about Human performance under pressure and about how we gain, lose and retain complex knowledge and skills over time</a:t>
            </a:r>
          </a:p>
        </p:txBody>
      </p:sp>
      <p:sp>
        <p:nvSpPr>
          <p:cNvPr id="4" name="Slide Number Placeholder 3"/>
          <p:cNvSpPr>
            <a:spLocks noGrp="1"/>
          </p:cNvSpPr>
          <p:nvPr>
            <p:ph type="sldNum" sz="quarter" idx="10"/>
          </p:nvPr>
        </p:nvSpPr>
        <p:spPr/>
        <p:txBody>
          <a:bodyPr/>
          <a:lstStyle/>
          <a:p>
            <a:fld id="{7D6C2C4D-581F-4B5B-BF63-43ACEAEC27E0}" type="slidenum">
              <a:rPr lang="en-GB" smtClean="0"/>
              <a:t>4</a:t>
            </a:fld>
            <a:endParaRPr lang="en-GB"/>
          </a:p>
        </p:txBody>
      </p:sp>
    </p:spTree>
    <p:extLst>
      <p:ext uri="{BB962C8B-B14F-4D97-AF65-F5344CB8AC3E}">
        <p14:creationId xmlns:p14="http://schemas.microsoft.com/office/powerpoint/2010/main" val="2393520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any one time about 10% of trainees are away from their programme</a:t>
            </a:r>
          </a:p>
          <a:p>
            <a:r>
              <a:rPr lang="en-GB" dirty="0"/>
              <a:t>With the majority being on maternity leave or in Research</a:t>
            </a:r>
          </a:p>
          <a:p>
            <a:r>
              <a:rPr lang="en-GB" dirty="0"/>
              <a:t>And about 4% away with long term health issues</a:t>
            </a:r>
          </a:p>
        </p:txBody>
      </p:sp>
      <p:sp>
        <p:nvSpPr>
          <p:cNvPr id="4" name="Slide Number Placeholder 3"/>
          <p:cNvSpPr>
            <a:spLocks noGrp="1"/>
          </p:cNvSpPr>
          <p:nvPr>
            <p:ph type="sldNum" sz="quarter" idx="10"/>
          </p:nvPr>
        </p:nvSpPr>
        <p:spPr/>
        <p:txBody>
          <a:bodyPr/>
          <a:lstStyle/>
          <a:p>
            <a:fld id="{7D6C2C4D-581F-4B5B-BF63-43ACEAEC27E0}" type="slidenum">
              <a:rPr lang="en-GB" smtClean="0"/>
              <a:t>5</a:t>
            </a:fld>
            <a:endParaRPr lang="en-GB"/>
          </a:p>
        </p:txBody>
      </p:sp>
    </p:spTree>
    <p:extLst>
      <p:ext uri="{BB962C8B-B14F-4D97-AF65-F5344CB8AC3E}">
        <p14:creationId xmlns:p14="http://schemas.microsoft.com/office/powerpoint/2010/main" val="2829598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a:t>
            </a:r>
            <a:r>
              <a:rPr lang="en-GB" b="1" dirty="0"/>
              <a:t>asked if they have concerns </a:t>
            </a:r>
            <a:r>
              <a:rPr lang="en-GB" dirty="0"/>
              <a:t>about returning to training, these are their common issues:</a:t>
            </a:r>
          </a:p>
          <a:p>
            <a:r>
              <a:rPr lang="en-GB" dirty="0"/>
              <a:t>A </a:t>
            </a:r>
            <a:r>
              <a:rPr lang="en-GB" b="1" dirty="0"/>
              <a:t>loss of confidence </a:t>
            </a:r>
            <a:r>
              <a:rPr lang="en-GB" dirty="0"/>
              <a:t>driven by a </a:t>
            </a:r>
            <a:r>
              <a:rPr lang="en-GB" b="1" dirty="0"/>
              <a:t>fear</a:t>
            </a:r>
            <a:r>
              <a:rPr lang="en-GB" dirty="0"/>
              <a:t> of </a:t>
            </a:r>
          </a:p>
          <a:p>
            <a:r>
              <a:rPr lang="en-GB" b="1" dirty="0"/>
              <a:t>knowledge gaps</a:t>
            </a:r>
          </a:p>
          <a:p>
            <a:r>
              <a:rPr lang="en-GB" b="1" dirty="0"/>
              <a:t>performance failure</a:t>
            </a:r>
          </a:p>
          <a:p>
            <a:r>
              <a:rPr lang="en-GB" b="1" dirty="0"/>
              <a:t>loss of decision making skills</a:t>
            </a:r>
          </a:p>
          <a:p>
            <a:r>
              <a:rPr lang="en-GB" b="1" dirty="0"/>
              <a:t>increased diagnostic uncertainty.</a:t>
            </a:r>
          </a:p>
          <a:p>
            <a:endParaRPr lang="en-GB" b="1" dirty="0"/>
          </a:p>
          <a:p>
            <a:r>
              <a:rPr lang="en-GB" dirty="0"/>
              <a:t>They are also concerned about the </a:t>
            </a:r>
            <a:r>
              <a:rPr lang="en-GB" b="1" dirty="0"/>
              <a:t>culture of the workplace </a:t>
            </a:r>
            <a:r>
              <a:rPr lang="en-GB" dirty="0"/>
              <a:t>and how they will be </a:t>
            </a:r>
            <a:r>
              <a:rPr lang="en-GB" b="1" dirty="0"/>
              <a:t>perceived and treated</a:t>
            </a:r>
          </a:p>
          <a:p>
            <a:endParaRPr lang="en-GB" dirty="0"/>
          </a:p>
          <a:p>
            <a:r>
              <a:rPr lang="en-GB" dirty="0"/>
              <a:t>They also fear the demands of </a:t>
            </a:r>
            <a:r>
              <a:rPr lang="en-GB" b="1" dirty="0"/>
              <a:t>out of hours working </a:t>
            </a:r>
            <a:r>
              <a:rPr lang="en-GB" dirty="0"/>
              <a:t>in terms of working in</a:t>
            </a:r>
            <a:r>
              <a:rPr lang="en-GB" b="1" dirty="0"/>
              <a:t> isolation</a:t>
            </a:r>
            <a:r>
              <a:rPr lang="en-GB" dirty="0"/>
              <a:t>, </a:t>
            </a:r>
            <a:r>
              <a:rPr lang="en-GB" b="1" dirty="0"/>
              <a:t>making mistakes </a:t>
            </a:r>
            <a:r>
              <a:rPr lang="en-GB" dirty="0"/>
              <a:t>and regaining the</a:t>
            </a:r>
            <a:r>
              <a:rPr lang="en-GB" b="1" dirty="0"/>
              <a:t> stamina </a:t>
            </a:r>
            <a:r>
              <a:rPr lang="en-GB" dirty="0"/>
              <a:t>required to cope often at a time when their lives outside of work have changed as a new parent, carer or someone returning with on-going health issues</a:t>
            </a:r>
          </a:p>
        </p:txBody>
      </p:sp>
      <p:sp>
        <p:nvSpPr>
          <p:cNvPr id="4" name="Slide Number Placeholder 3"/>
          <p:cNvSpPr>
            <a:spLocks noGrp="1"/>
          </p:cNvSpPr>
          <p:nvPr>
            <p:ph type="sldNum" sz="quarter" idx="10"/>
          </p:nvPr>
        </p:nvSpPr>
        <p:spPr/>
        <p:txBody>
          <a:bodyPr/>
          <a:lstStyle/>
          <a:p>
            <a:fld id="{7D6C2C4D-581F-4B5B-BF63-43ACEAEC27E0}" type="slidenum">
              <a:rPr lang="en-GB" smtClean="0"/>
              <a:t>6</a:t>
            </a:fld>
            <a:endParaRPr lang="en-GB"/>
          </a:p>
        </p:txBody>
      </p:sp>
    </p:spTree>
    <p:extLst>
      <p:ext uri="{BB962C8B-B14F-4D97-AF65-F5344CB8AC3E}">
        <p14:creationId xmlns:p14="http://schemas.microsoft.com/office/powerpoint/2010/main" val="2533992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 are pockets of good practice around the country, Many trainees report poor experiences including</a:t>
            </a:r>
          </a:p>
          <a:p>
            <a:r>
              <a:rPr lang="en-GB" dirty="0"/>
              <a:t>Trainees</a:t>
            </a:r>
            <a:r>
              <a:rPr lang="en-GB" baseline="0" dirty="0"/>
              <a:t> not be able to find good HR advice about maternity leave</a:t>
            </a:r>
          </a:p>
          <a:p>
            <a:r>
              <a:rPr lang="en-GB" baseline="0" dirty="0"/>
              <a:t>Not receiving expert Occupational Health advice</a:t>
            </a:r>
          </a:p>
          <a:p>
            <a:r>
              <a:rPr lang="en-GB" baseline="0" dirty="0"/>
              <a:t>Surgical trainees returning after a year and being given unsupervised operation lists</a:t>
            </a:r>
          </a:p>
          <a:p>
            <a:r>
              <a:rPr lang="en-GB" baseline="0" dirty="0"/>
              <a:t>A Paediatric trainee experiencing a Stillbirth and then being rotated to the Neonatal Unit on their return</a:t>
            </a:r>
          </a:p>
          <a:p>
            <a:endParaRPr lang="en-GB" baseline="0" dirty="0"/>
          </a:p>
          <a:p>
            <a:r>
              <a:rPr lang="en-GB" baseline="0" dirty="0"/>
              <a:t>In at the Deep End Experiences</a:t>
            </a:r>
            <a:endParaRPr lang="en-GB" dirty="0"/>
          </a:p>
        </p:txBody>
      </p:sp>
      <p:sp>
        <p:nvSpPr>
          <p:cNvPr id="4" name="Slide Number Placeholder 3"/>
          <p:cNvSpPr>
            <a:spLocks noGrp="1"/>
          </p:cNvSpPr>
          <p:nvPr>
            <p:ph type="sldNum" sz="quarter" idx="10"/>
          </p:nvPr>
        </p:nvSpPr>
        <p:spPr/>
        <p:txBody>
          <a:bodyPr/>
          <a:lstStyle/>
          <a:p>
            <a:fld id="{7D6C2C4D-581F-4B5B-BF63-43ACEAEC27E0}" type="slidenum">
              <a:rPr lang="en-GB" smtClean="0"/>
              <a:t>7</a:t>
            </a:fld>
            <a:endParaRPr lang="en-GB"/>
          </a:p>
        </p:txBody>
      </p:sp>
    </p:spTree>
    <p:extLst>
      <p:ext uri="{BB962C8B-B14F-4D97-AF65-F5344CB8AC3E}">
        <p14:creationId xmlns:p14="http://schemas.microsoft.com/office/powerpoint/2010/main" val="2393520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Today, we have an </a:t>
            </a:r>
            <a:r>
              <a:rPr lang="en-GB" b="1" dirty="0"/>
              <a:t>excellent programme </a:t>
            </a:r>
            <a:r>
              <a:rPr lang="en-GB" dirty="0"/>
              <a:t>for you, </a:t>
            </a:r>
            <a:r>
              <a:rPr lang="en-GB" b="1" dirty="0"/>
              <a:t>Comprising a very wide range of expertise</a:t>
            </a:r>
          </a:p>
          <a:p>
            <a:r>
              <a:rPr lang="en-GB" b="1" dirty="0"/>
              <a:t>The day ends with an inspirational talk from Lucy Gossage, Oncology trainee and Triathlete</a:t>
            </a:r>
          </a:p>
          <a:p>
            <a:r>
              <a:rPr lang="en-GB" b="1" dirty="0"/>
              <a:t>But before that</a:t>
            </a:r>
          </a:p>
          <a:p>
            <a:r>
              <a:rPr lang="en-GB" b="1" dirty="0"/>
              <a:t>We’ll explore good practice and how to implement it in terms of additional support, supervision and training across PSU, Occupational Health, Sim centres and HR</a:t>
            </a:r>
          </a:p>
          <a:p>
            <a:r>
              <a:rPr lang="en-GB" b="1" dirty="0"/>
              <a:t>All Interspersed with regular refreshments and a nice lunch, safe in the knowledge that at least one of us will be running it off!</a:t>
            </a:r>
          </a:p>
          <a:p>
            <a:endParaRPr lang="en-GB" b="1" dirty="0"/>
          </a:p>
          <a:p>
            <a:r>
              <a:rPr lang="en-GB" b="1" dirty="0"/>
              <a:t>First up, I’m very pleased to welcome Professor </a:t>
            </a:r>
            <a:r>
              <a:rPr lang="en-GB" b="1" dirty="0" err="1"/>
              <a:t>Sheona</a:t>
            </a:r>
            <a:r>
              <a:rPr lang="en-GB" b="1" dirty="0"/>
              <a:t> MacLeod our local PGD who is leading nationally on Many of the Reform projects which I believe will significantly improve training</a:t>
            </a:r>
          </a:p>
          <a:p>
            <a:r>
              <a:rPr lang="en-GB" b="1" dirty="0"/>
              <a:t> </a:t>
            </a:r>
          </a:p>
          <a:p>
            <a:r>
              <a:rPr lang="en-GB" dirty="0"/>
              <a:t>Importantly</a:t>
            </a:r>
            <a:r>
              <a:rPr lang="en-GB" baseline="0" dirty="0"/>
              <a:t> we will hear the trainee voice, we will hear from those that support trainees in terms of Occupational Health and PSU and also we will hear from Employers and discuss the concept of Lead Employers for Trainees</a:t>
            </a:r>
          </a:p>
          <a:p>
            <a:endParaRPr lang="en-GB" baseline="0" dirty="0"/>
          </a:p>
          <a:p>
            <a:r>
              <a:rPr lang="en-GB" baseline="0" dirty="0"/>
              <a:t>Increasingly Trainees wish to be flexible and have breaks or pauses in their programmes</a:t>
            </a:r>
          </a:p>
          <a:p>
            <a:r>
              <a:rPr lang="en-GB" baseline="0" dirty="0"/>
              <a:t>This means coming back to work environments with a loss of confidence driven by concerns about knowledge, performance skills, out of hours working, adapting to their new lives etc.,</a:t>
            </a:r>
          </a:p>
          <a:p>
            <a:endParaRPr lang="en-GB" baseline="0" dirty="0"/>
          </a:p>
          <a:p>
            <a:r>
              <a:rPr lang="en-GB" baseline="0" dirty="0"/>
              <a:t>For the benefit of all parties, we have to get better at this</a:t>
            </a:r>
          </a:p>
          <a:p>
            <a:r>
              <a:rPr lang="en-GB" baseline="0" dirty="0"/>
              <a:t>We have to understand this for the trainee and their patient </a:t>
            </a:r>
          </a:p>
          <a:p>
            <a:r>
              <a:rPr lang="en-GB" baseline="0" dirty="0"/>
              <a:t>We have to use our knowledge about Human performance to manage these situations better, so that trainees can stay in the traditionally more demanding areas</a:t>
            </a:r>
            <a:endParaRPr lang="en-GB" dirty="0"/>
          </a:p>
        </p:txBody>
      </p:sp>
      <p:sp>
        <p:nvSpPr>
          <p:cNvPr id="4" name="Slide Number Placeholder 3"/>
          <p:cNvSpPr>
            <a:spLocks noGrp="1"/>
          </p:cNvSpPr>
          <p:nvPr>
            <p:ph type="sldNum" sz="quarter" idx="10"/>
          </p:nvPr>
        </p:nvSpPr>
        <p:spPr/>
        <p:txBody>
          <a:bodyPr/>
          <a:lstStyle/>
          <a:p>
            <a:fld id="{7D6C2C4D-581F-4B5B-BF63-43ACEAEC27E0}" type="slidenum">
              <a:rPr lang="en-GB" smtClean="0"/>
              <a:t>8</a:t>
            </a:fld>
            <a:endParaRPr lang="en-GB"/>
          </a:p>
        </p:txBody>
      </p:sp>
    </p:spTree>
    <p:extLst>
      <p:ext uri="{BB962C8B-B14F-4D97-AF65-F5344CB8AC3E}">
        <p14:creationId xmlns:p14="http://schemas.microsoft.com/office/powerpoint/2010/main" val="2393520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7C42779-1C5E-4CD0-A7B9-0405707C322A}" type="datetimeFigureOut">
              <a:rPr lang="en-GB" smtClean="0"/>
              <a:t>22/06/2018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02E784-01C2-4D5F-82AD-3FED75EBD3D0}" type="slidenum">
              <a:rPr lang="en-GB" smtClean="0"/>
              <a:t>‹#›</a:t>
            </a:fld>
            <a:endParaRPr lang="en-GB"/>
          </a:p>
        </p:txBody>
      </p:sp>
    </p:spTree>
    <p:extLst>
      <p:ext uri="{BB962C8B-B14F-4D97-AF65-F5344CB8AC3E}">
        <p14:creationId xmlns:p14="http://schemas.microsoft.com/office/powerpoint/2010/main" val="148794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C42779-1C5E-4CD0-A7B9-0405707C322A}" type="datetimeFigureOut">
              <a:rPr lang="en-GB" smtClean="0"/>
              <a:t>22/06/2018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02E784-01C2-4D5F-82AD-3FED75EBD3D0}" type="slidenum">
              <a:rPr lang="en-GB" smtClean="0"/>
              <a:t>‹#›</a:t>
            </a:fld>
            <a:endParaRPr lang="en-GB"/>
          </a:p>
        </p:txBody>
      </p:sp>
    </p:spTree>
    <p:extLst>
      <p:ext uri="{BB962C8B-B14F-4D97-AF65-F5344CB8AC3E}">
        <p14:creationId xmlns:p14="http://schemas.microsoft.com/office/powerpoint/2010/main" val="42533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C42779-1C5E-4CD0-A7B9-0405707C322A}" type="datetimeFigureOut">
              <a:rPr lang="en-GB" smtClean="0"/>
              <a:t>22/06/2018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02E784-01C2-4D5F-82AD-3FED75EBD3D0}" type="slidenum">
              <a:rPr lang="en-GB" smtClean="0"/>
              <a:t>‹#›</a:t>
            </a:fld>
            <a:endParaRPr lang="en-GB"/>
          </a:p>
        </p:txBody>
      </p:sp>
    </p:spTree>
    <p:extLst>
      <p:ext uri="{BB962C8B-B14F-4D97-AF65-F5344CB8AC3E}">
        <p14:creationId xmlns:p14="http://schemas.microsoft.com/office/powerpoint/2010/main" val="290510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C42779-1C5E-4CD0-A7B9-0405707C322A}" type="datetimeFigureOut">
              <a:rPr lang="en-GB" smtClean="0"/>
              <a:t>22/06/2018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02E784-01C2-4D5F-82AD-3FED75EBD3D0}" type="slidenum">
              <a:rPr lang="en-GB" smtClean="0"/>
              <a:t>‹#›</a:t>
            </a:fld>
            <a:endParaRPr lang="en-GB"/>
          </a:p>
        </p:txBody>
      </p:sp>
    </p:spTree>
    <p:extLst>
      <p:ext uri="{BB962C8B-B14F-4D97-AF65-F5344CB8AC3E}">
        <p14:creationId xmlns:p14="http://schemas.microsoft.com/office/powerpoint/2010/main" val="2983123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C42779-1C5E-4CD0-A7B9-0405707C322A}" type="datetimeFigureOut">
              <a:rPr lang="en-GB" smtClean="0"/>
              <a:t>22/06/2018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02E784-01C2-4D5F-82AD-3FED75EBD3D0}" type="slidenum">
              <a:rPr lang="en-GB" smtClean="0"/>
              <a:t>‹#›</a:t>
            </a:fld>
            <a:endParaRPr lang="en-GB"/>
          </a:p>
        </p:txBody>
      </p:sp>
    </p:spTree>
    <p:extLst>
      <p:ext uri="{BB962C8B-B14F-4D97-AF65-F5344CB8AC3E}">
        <p14:creationId xmlns:p14="http://schemas.microsoft.com/office/powerpoint/2010/main" val="4160431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7C42779-1C5E-4CD0-A7B9-0405707C322A}" type="datetimeFigureOut">
              <a:rPr lang="en-GB" smtClean="0"/>
              <a:t>22/06/2018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02E784-01C2-4D5F-82AD-3FED75EBD3D0}" type="slidenum">
              <a:rPr lang="en-GB" smtClean="0"/>
              <a:t>‹#›</a:t>
            </a:fld>
            <a:endParaRPr lang="en-GB"/>
          </a:p>
        </p:txBody>
      </p:sp>
    </p:spTree>
    <p:extLst>
      <p:ext uri="{BB962C8B-B14F-4D97-AF65-F5344CB8AC3E}">
        <p14:creationId xmlns:p14="http://schemas.microsoft.com/office/powerpoint/2010/main" val="850740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7C42779-1C5E-4CD0-A7B9-0405707C322A}" type="datetimeFigureOut">
              <a:rPr lang="en-GB" smtClean="0"/>
              <a:t>22/06/2018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02E784-01C2-4D5F-82AD-3FED75EBD3D0}" type="slidenum">
              <a:rPr lang="en-GB" smtClean="0"/>
              <a:t>‹#›</a:t>
            </a:fld>
            <a:endParaRPr lang="en-GB"/>
          </a:p>
        </p:txBody>
      </p:sp>
    </p:spTree>
    <p:extLst>
      <p:ext uri="{BB962C8B-B14F-4D97-AF65-F5344CB8AC3E}">
        <p14:creationId xmlns:p14="http://schemas.microsoft.com/office/powerpoint/2010/main" val="572412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7C42779-1C5E-4CD0-A7B9-0405707C322A}" type="datetimeFigureOut">
              <a:rPr lang="en-GB" smtClean="0"/>
              <a:t>22/06/2018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02E784-01C2-4D5F-82AD-3FED75EBD3D0}" type="slidenum">
              <a:rPr lang="en-GB" smtClean="0"/>
              <a:t>‹#›</a:t>
            </a:fld>
            <a:endParaRPr lang="en-GB"/>
          </a:p>
        </p:txBody>
      </p:sp>
    </p:spTree>
    <p:extLst>
      <p:ext uri="{BB962C8B-B14F-4D97-AF65-F5344CB8AC3E}">
        <p14:creationId xmlns:p14="http://schemas.microsoft.com/office/powerpoint/2010/main" val="2191219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42779-1C5E-4CD0-A7B9-0405707C322A}" type="datetimeFigureOut">
              <a:rPr lang="en-GB" smtClean="0"/>
              <a:t>22/06/2018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02E784-01C2-4D5F-82AD-3FED75EBD3D0}" type="slidenum">
              <a:rPr lang="en-GB" smtClean="0"/>
              <a:t>‹#›</a:t>
            </a:fld>
            <a:endParaRPr lang="en-GB"/>
          </a:p>
        </p:txBody>
      </p:sp>
    </p:spTree>
    <p:extLst>
      <p:ext uri="{BB962C8B-B14F-4D97-AF65-F5344CB8AC3E}">
        <p14:creationId xmlns:p14="http://schemas.microsoft.com/office/powerpoint/2010/main" val="2819179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C42779-1C5E-4CD0-A7B9-0405707C322A}" type="datetimeFigureOut">
              <a:rPr lang="en-GB" smtClean="0"/>
              <a:t>22/06/2018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02E784-01C2-4D5F-82AD-3FED75EBD3D0}" type="slidenum">
              <a:rPr lang="en-GB" smtClean="0"/>
              <a:t>‹#›</a:t>
            </a:fld>
            <a:endParaRPr lang="en-GB"/>
          </a:p>
        </p:txBody>
      </p:sp>
    </p:spTree>
    <p:extLst>
      <p:ext uri="{BB962C8B-B14F-4D97-AF65-F5344CB8AC3E}">
        <p14:creationId xmlns:p14="http://schemas.microsoft.com/office/powerpoint/2010/main" val="396032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C42779-1C5E-4CD0-A7B9-0405707C322A}" type="datetimeFigureOut">
              <a:rPr lang="en-GB" smtClean="0"/>
              <a:t>22/06/2018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02E784-01C2-4D5F-82AD-3FED75EBD3D0}" type="slidenum">
              <a:rPr lang="en-GB" smtClean="0"/>
              <a:t>‹#›</a:t>
            </a:fld>
            <a:endParaRPr lang="en-GB"/>
          </a:p>
        </p:txBody>
      </p:sp>
    </p:spTree>
    <p:extLst>
      <p:ext uri="{BB962C8B-B14F-4D97-AF65-F5344CB8AC3E}">
        <p14:creationId xmlns:p14="http://schemas.microsoft.com/office/powerpoint/2010/main" val="44956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42779-1C5E-4CD0-A7B9-0405707C322A}" type="datetimeFigureOut">
              <a:rPr lang="en-GB" smtClean="0"/>
              <a:t>22/06/2018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2E784-01C2-4D5F-82AD-3FED75EBD3D0}" type="slidenum">
              <a:rPr lang="en-GB" smtClean="0"/>
              <a:t>‹#›</a:t>
            </a:fld>
            <a:endParaRPr lang="en-GB"/>
          </a:p>
        </p:txBody>
      </p:sp>
    </p:spTree>
    <p:extLst>
      <p:ext uri="{BB962C8B-B14F-4D97-AF65-F5344CB8AC3E}">
        <p14:creationId xmlns:p14="http://schemas.microsoft.com/office/powerpoint/2010/main" val="1352922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GB" dirty="0"/>
            </a:br>
            <a:r>
              <a:rPr lang="en-GB" dirty="0"/>
              <a:t> </a:t>
            </a:r>
          </a:p>
        </p:txBody>
      </p:sp>
      <p:sp>
        <p:nvSpPr>
          <p:cNvPr id="3" name="Subtitle 2"/>
          <p:cNvSpPr>
            <a:spLocks noGrp="1"/>
          </p:cNvSpPr>
          <p:nvPr>
            <p:ph type="subTitle" idx="1"/>
          </p:nvPr>
        </p:nvSpPr>
        <p:spPr>
          <a:xfrm>
            <a:off x="827582" y="3429000"/>
            <a:ext cx="7488833" cy="1752600"/>
          </a:xfrm>
        </p:spPr>
        <p:txBody>
          <a:bodyPr>
            <a:normAutofit/>
          </a:bodyPr>
          <a:lstStyle/>
          <a:p>
            <a:r>
              <a:rPr lang="en-GB" dirty="0"/>
              <a:t>Enhancing Junior Doctors Working Lives:</a:t>
            </a:r>
          </a:p>
          <a:p>
            <a:endParaRPr lang="en-GB" sz="2400" dirty="0"/>
          </a:p>
          <a:p>
            <a:r>
              <a:rPr lang="en-GB" sz="2400" dirty="0"/>
              <a:t>Optimising Return to Training Experiences</a:t>
            </a:r>
          </a:p>
        </p:txBody>
      </p:sp>
      <p:pic>
        <p:nvPicPr>
          <p:cNvPr id="1026" name="Picture 2" descr="Health Education England Logo"/>
          <p:cNvPicPr>
            <a:picLocks noChangeAspect="1" noChangeArrowheads="1"/>
          </p:cNvPicPr>
          <p:nvPr/>
        </p:nvPicPr>
        <p:blipFill>
          <a:blip r:embed="rId3" cstate="print">
            <a:extLst>
              <a:ext uri="{28A0092B-C50C-407E-A947-70E740481C1C}">
                <a14:useLocalDpi xmlns:a14="http://schemas.microsoft.com/office/drawing/2010/main" val="0"/>
              </a:ext>
            </a:extLst>
          </a:blip>
          <a:srcRect t="479" b="479"/>
          <a:stretch>
            <a:fillRect/>
          </a:stretch>
        </p:blipFill>
        <p:spPr bwMode="auto">
          <a:xfrm>
            <a:off x="5148064" y="168002"/>
            <a:ext cx="3667233" cy="720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3" y="1730425"/>
            <a:ext cx="7343775"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l="75224" r="13089"/>
          <a:stretch>
            <a:fillRect/>
          </a:stretch>
        </p:blipFill>
        <p:spPr bwMode="auto">
          <a:xfrm>
            <a:off x="7443443" y="4725144"/>
            <a:ext cx="1294011" cy="187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l="3665" r="73827"/>
          <a:stretch>
            <a:fillRect/>
          </a:stretch>
        </p:blipFill>
        <p:spPr bwMode="auto">
          <a:xfrm>
            <a:off x="395536" y="5448769"/>
            <a:ext cx="1531937"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4" name="TextBox 3"/>
          <p:cNvSpPr txBox="1"/>
          <p:nvPr/>
        </p:nvSpPr>
        <p:spPr>
          <a:xfrm>
            <a:off x="1691680" y="1268760"/>
            <a:ext cx="5751763" cy="461665"/>
          </a:xfrm>
          <a:prstGeom prst="rect">
            <a:avLst/>
          </a:prstGeom>
          <a:noFill/>
        </p:spPr>
        <p:txBody>
          <a:bodyPr wrap="square" rtlCol="0">
            <a:spAutoFit/>
          </a:bodyPr>
          <a:lstStyle/>
          <a:p>
            <a:pPr algn="ctr"/>
            <a:r>
              <a:rPr lang="en-GB" sz="2400" b="1" dirty="0">
                <a:solidFill>
                  <a:srgbClr val="A00054"/>
                </a:solidFill>
              </a:rPr>
              <a:t>The Medical Education  Reform Programme</a:t>
            </a:r>
          </a:p>
        </p:txBody>
      </p:sp>
    </p:spTree>
    <p:extLst>
      <p:ext uri="{BB962C8B-B14F-4D97-AF65-F5344CB8AC3E}">
        <p14:creationId xmlns:p14="http://schemas.microsoft.com/office/powerpoint/2010/main" val="111291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446" y="528042"/>
            <a:ext cx="8229600" cy="1143000"/>
          </a:xfrm>
        </p:spPr>
        <p:txBody>
          <a:bodyPr>
            <a:normAutofit/>
          </a:bodyPr>
          <a:lstStyle/>
          <a:p>
            <a:r>
              <a:rPr lang="en-GB" sz="3200" b="1" dirty="0">
                <a:solidFill>
                  <a:srgbClr val="A00054"/>
                </a:solidFill>
              </a:rPr>
              <a:t>Enhancing Junior Doctors Working Lives</a:t>
            </a:r>
            <a:endParaRPr lang="en-GB" sz="3200" dirty="0"/>
          </a:p>
        </p:txBody>
      </p:sp>
      <p:sp>
        <p:nvSpPr>
          <p:cNvPr id="3" name="Subtitle 2"/>
          <p:cNvSpPr>
            <a:spLocks noGrp="1"/>
          </p:cNvSpPr>
          <p:nvPr>
            <p:ph idx="1"/>
          </p:nvPr>
        </p:nvSpPr>
        <p:spPr>
          <a:xfrm>
            <a:off x="457200" y="1988840"/>
            <a:ext cx="8229600" cy="4137323"/>
          </a:xfrm>
        </p:spPr>
        <p:txBody>
          <a:bodyPr>
            <a:normAutofit/>
          </a:bodyPr>
          <a:lstStyle/>
          <a:p>
            <a:pPr marL="0" indent="0">
              <a:buNone/>
            </a:pPr>
            <a:r>
              <a:rPr lang="en-GB" dirty="0">
                <a:solidFill>
                  <a:schemeClr val="accent6">
                    <a:lumMod val="75000"/>
                  </a:schemeClr>
                </a:solidFill>
              </a:rPr>
              <a:t>Rising Demands of the Workplace</a:t>
            </a:r>
          </a:p>
          <a:p>
            <a:r>
              <a:rPr lang="en-GB" dirty="0"/>
              <a:t>Patient Outcomes and Patient Experiences</a:t>
            </a:r>
          </a:p>
          <a:p>
            <a:r>
              <a:rPr lang="en-GB" dirty="0"/>
              <a:t>Patient Numbers and Complexity</a:t>
            </a:r>
          </a:p>
          <a:p>
            <a:r>
              <a:rPr lang="en-GB" dirty="0"/>
              <a:t>Austerity</a:t>
            </a:r>
          </a:p>
          <a:p>
            <a:r>
              <a:rPr lang="en-GB" dirty="0"/>
              <a:t>Workforce Pressures/Rota Gaps</a:t>
            </a:r>
          </a:p>
          <a:p>
            <a:r>
              <a:rPr lang="en-GB" dirty="0" err="1"/>
              <a:t>Generalism</a:t>
            </a:r>
            <a:r>
              <a:rPr lang="en-GB" dirty="0"/>
              <a:t> v Specialism</a:t>
            </a:r>
          </a:p>
          <a:p>
            <a:endParaRPr lang="en-GB" dirty="0"/>
          </a:p>
          <a:p>
            <a:endParaRPr lang="en-GB" dirty="0"/>
          </a:p>
        </p:txBody>
      </p:sp>
      <p:pic>
        <p:nvPicPr>
          <p:cNvPr id="1026" name="Picture 2" descr="Health Education England Logo"/>
          <p:cNvPicPr>
            <a:picLocks noChangeAspect="1" noChangeArrowheads="1"/>
          </p:cNvPicPr>
          <p:nvPr/>
        </p:nvPicPr>
        <p:blipFill>
          <a:blip r:embed="rId3" cstate="print">
            <a:extLst>
              <a:ext uri="{28A0092B-C50C-407E-A947-70E740481C1C}">
                <a14:useLocalDpi xmlns:a14="http://schemas.microsoft.com/office/drawing/2010/main" val="0"/>
              </a:ext>
            </a:extLst>
          </a:blip>
          <a:srcRect t="479" b="479"/>
          <a:stretch>
            <a:fillRect/>
          </a:stretch>
        </p:blipFill>
        <p:spPr bwMode="auto">
          <a:xfrm>
            <a:off x="5943791" y="168002"/>
            <a:ext cx="2871506" cy="5638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l="75224" r="13089"/>
          <a:stretch>
            <a:fillRect/>
          </a:stretch>
        </p:blipFill>
        <p:spPr bwMode="auto">
          <a:xfrm>
            <a:off x="7443443" y="4725144"/>
            <a:ext cx="1294011" cy="187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l="3665" r="73827"/>
          <a:stretch>
            <a:fillRect/>
          </a:stretch>
        </p:blipFill>
        <p:spPr bwMode="auto">
          <a:xfrm>
            <a:off x="395536" y="5448769"/>
            <a:ext cx="1531937"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666124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446" y="528042"/>
            <a:ext cx="8229600" cy="1143000"/>
          </a:xfrm>
        </p:spPr>
        <p:txBody>
          <a:bodyPr>
            <a:normAutofit/>
          </a:bodyPr>
          <a:lstStyle/>
          <a:p>
            <a:r>
              <a:rPr lang="en-GB" sz="3200" b="1" dirty="0">
                <a:solidFill>
                  <a:srgbClr val="A00054"/>
                </a:solidFill>
              </a:rPr>
              <a:t>Enhancing Junior Doctors Working Lives</a:t>
            </a:r>
            <a:endParaRPr lang="en-GB" sz="3200" dirty="0"/>
          </a:p>
        </p:txBody>
      </p:sp>
      <p:sp>
        <p:nvSpPr>
          <p:cNvPr id="3" name="Subtitle 2"/>
          <p:cNvSpPr>
            <a:spLocks noGrp="1"/>
          </p:cNvSpPr>
          <p:nvPr>
            <p:ph idx="1"/>
          </p:nvPr>
        </p:nvSpPr>
        <p:spPr>
          <a:xfrm>
            <a:off x="457200" y="1988840"/>
            <a:ext cx="8229600" cy="3459929"/>
          </a:xfrm>
        </p:spPr>
        <p:txBody>
          <a:bodyPr>
            <a:normAutofit fontScale="92500" lnSpcReduction="20000"/>
          </a:bodyPr>
          <a:lstStyle/>
          <a:p>
            <a:pPr marL="0" indent="0">
              <a:buNone/>
            </a:pPr>
            <a:r>
              <a:rPr lang="en-GB" dirty="0">
                <a:solidFill>
                  <a:schemeClr val="accent6">
                    <a:lumMod val="75000"/>
                  </a:schemeClr>
                </a:solidFill>
              </a:rPr>
              <a:t>Changing Expectations</a:t>
            </a:r>
          </a:p>
          <a:p>
            <a:r>
              <a:rPr lang="en-GB" dirty="0"/>
              <a:t>Career Flexibility &amp; Longevity</a:t>
            </a:r>
          </a:p>
          <a:p>
            <a:r>
              <a:rPr lang="en-GB" dirty="0"/>
              <a:t>Out of Hours Working</a:t>
            </a:r>
          </a:p>
          <a:p>
            <a:r>
              <a:rPr lang="en-GB" dirty="0"/>
              <a:t>Safe Practice</a:t>
            </a:r>
          </a:p>
          <a:p>
            <a:r>
              <a:rPr lang="en-GB" dirty="0" err="1"/>
              <a:t>Generalism</a:t>
            </a:r>
            <a:r>
              <a:rPr lang="en-GB" dirty="0"/>
              <a:t> v Specialism</a:t>
            </a:r>
          </a:p>
          <a:p>
            <a:r>
              <a:rPr lang="en-GB" dirty="0"/>
              <a:t>Leadership v Followership</a:t>
            </a:r>
          </a:p>
          <a:p>
            <a:r>
              <a:rPr lang="en-GB" dirty="0"/>
              <a:t>Other commitments and Expectations</a:t>
            </a:r>
          </a:p>
          <a:p>
            <a:endParaRPr lang="en-GB" dirty="0"/>
          </a:p>
          <a:p>
            <a:endParaRPr lang="en-GB" dirty="0"/>
          </a:p>
        </p:txBody>
      </p:sp>
      <p:pic>
        <p:nvPicPr>
          <p:cNvPr id="1026" name="Picture 2" descr="Health Education England Logo"/>
          <p:cNvPicPr>
            <a:picLocks noChangeAspect="1" noChangeArrowheads="1"/>
          </p:cNvPicPr>
          <p:nvPr/>
        </p:nvPicPr>
        <p:blipFill>
          <a:blip r:embed="rId3" cstate="print">
            <a:extLst>
              <a:ext uri="{28A0092B-C50C-407E-A947-70E740481C1C}">
                <a14:useLocalDpi xmlns:a14="http://schemas.microsoft.com/office/drawing/2010/main" val="0"/>
              </a:ext>
            </a:extLst>
          </a:blip>
          <a:srcRect t="479" b="479"/>
          <a:stretch>
            <a:fillRect/>
          </a:stretch>
        </p:blipFill>
        <p:spPr bwMode="auto">
          <a:xfrm>
            <a:off x="5943791" y="168002"/>
            <a:ext cx="2871506" cy="5638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l="75224" r="13089"/>
          <a:stretch>
            <a:fillRect/>
          </a:stretch>
        </p:blipFill>
        <p:spPr bwMode="auto">
          <a:xfrm>
            <a:off x="7443443" y="4725144"/>
            <a:ext cx="1294011" cy="187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l="3665" r="73827"/>
          <a:stretch>
            <a:fillRect/>
          </a:stretch>
        </p:blipFill>
        <p:spPr bwMode="auto">
          <a:xfrm>
            <a:off x="395536" y="5448769"/>
            <a:ext cx="1531937"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3508685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446" y="528042"/>
            <a:ext cx="8229600" cy="1143000"/>
          </a:xfrm>
        </p:spPr>
        <p:txBody>
          <a:bodyPr>
            <a:normAutofit/>
          </a:bodyPr>
          <a:lstStyle/>
          <a:p>
            <a:r>
              <a:rPr lang="en-GB" sz="3200" b="1" dirty="0">
                <a:solidFill>
                  <a:srgbClr val="A00054"/>
                </a:solidFill>
              </a:rPr>
              <a:t>Enhancing Junior Doctors Working Lives</a:t>
            </a:r>
            <a:endParaRPr lang="en-GB" sz="3200" dirty="0"/>
          </a:p>
        </p:txBody>
      </p:sp>
      <p:sp>
        <p:nvSpPr>
          <p:cNvPr id="3" name="Subtitle 2"/>
          <p:cNvSpPr>
            <a:spLocks noGrp="1"/>
          </p:cNvSpPr>
          <p:nvPr>
            <p:ph idx="1"/>
          </p:nvPr>
        </p:nvSpPr>
        <p:spPr>
          <a:xfrm>
            <a:off x="510142" y="1526690"/>
            <a:ext cx="8229600" cy="3922080"/>
          </a:xfrm>
        </p:spPr>
        <p:txBody>
          <a:bodyPr>
            <a:normAutofit lnSpcReduction="10000"/>
          </a:bodyPr>
          <a:lstStyle/>
          <a:p>
            <a:pPr marL="0" indent="0">
              <a:buNone/>
            </a:pPr>
            <a:r>
              <a:rPr lang="en-GB" dirty="0">
                <a:solidFill>
                  <a:schemeClr val="accent6">
                    <a:lumMod val="75000"/>
                  </a:schemeClr>
                </a:solidFill>
              </a:rPr>
              <a:t>Patient Safety Drivers</a:t>
            </a:r>
          </a:p>
          <a:p>
            <a:r>
              <a:rPr lang="en-GB" dirty="0"/>
              <a:t>Knowledge v Reasoning</a:t>
            </a:r>
          </a:p>
          <a:p>
            <a:r>
              <a:rPr lang="en-GB" dirty="0"/>
              <a:t>Confidence &amp; Resilience</a:t>
            </a:r>
          </a:p>
          <a:p>
            <a:r>
              <a:rPr lang="en-GB" dirty="0"/>
              <a:t>Type 1 Thinking and Cognitive Bias</a:t>
            </a:r>
          </a:p>
          <a:p>
            <a:r>
              <a:rPr lang="en-GB" dirty="0"/>
              <a:t>Human Factors</a:t>
            </a:r>
          </a:p>
          <a:p>
            <a:r>
              <a:rPr lang="en-GB" dirty="0"/>
              <a:t>Deliberate Practice</a:t>
            </a:r>
          </a:p>
          <a:p>
            <a:r>
              <a:rPr lang="en-GB" dirty="0"/>
              <a:t>Changing Roles</a:t>
            </a:r>
          </a:p>
          <a:p>
            <a:endParaRPr lang="en-GB" dirty="0"/>
          </a:p>
          <a:p>
            <a:endParaRPr lang="en-GB" dirty="0"/>
          </a:p>
        </p:txBody>
      </p:sp>
      <p:pic>
        <p:nvPicPr>
          <p:cNvPr id="1026" name="Picture 2" descr="Health Education England Logo"/>
          <p:cNvPicPr>
            <a:picLocks noChangeAspect="1" noChangeArrowheads="1"/>
          </p:cNvPicPr>
          <p:nvPr/>
        </p:nvPicPr>
        <p:blipFill>
          <a:blip r:embed="rId3" cstate="print">
            <a:extLst>
              <a:ext uri="{28A0092B-C50C-407E-A947-70E740481C1C}">
                <a14:useLocalDpi xmlns:a14="http://schemas.microsoft.com/office/drawing/2010/main" val="0"/>
              </a:ext>
            </a:extLst>
          </a:blip>
          <a:srcRect t="479" b="479"/>
          <a:stretch>
            <a:fillRect/>
          </a:stretch>
        </p:blipFill>
        <p:spPr bwMode="auto">
          <a:xfrm>
            <a:off x="6228184" y="168002"/>
            <a:ext cx="2587113" cy="507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l="75224" r="13089"/>
          <a:stretch>
            <a:fillRect/>
          </a:stretch>
        </p:blipFill>
        <p:spPr bwMode="auto">
          <a:xfrm>
            <a:off x="7443443" y="4725144"/>
            <a:ext cx="1294011" cy="187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l="3665" r="73827"/>
          <a:stretch>
            <a:fillRect/>
          </a:stretch>
        </p:blipFill>
        <p:spPr bwMode="auto">
          <a:xfrm>
            <a:off x="395536" y="5448769"/>
            <a:ext cx="1531937"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350868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25BF2-5E45-4B58-8091-72F6F63705B6}"/>
              </a:ext>
            </a:extLst>
          </p:cNvPr>
          <p:cNvSpPr>
            <a:spLocks noGrp="1"/>
          </p:cNvSpPr>
          <p:nvPr>
            <p:ph type="title"/>
          </p:nvPr>
        </p:nvSpPr>
        <p:spPr>
          <a:xfrm>
            <a:off x="457200" y="500094"/>
            <a:ext cx="8229600" cy="1143000"/>
          </a:xfrm>
        </p:spPr>
        <p:txBody>
          <a:bodyPr>
            <a:normAutofit/>
          </a:bodyPr>
          <a:lstStyle/>
          <a:p>
            <a:r>
              <a:rPr lang="en-GB" dirty="0">
                <a:solidFill>
                  <a:schemeClr val="accent6">
                    <a:lumMod val="75000"/>
                  </a:schemeClr>
                </a:solidFill>
              </a:rPr>
              <a:t>Trainees OOP in 2017</a:t>
            </a:r>
            <a:br>
              <a:rPr lang="en-GB" dirty="0">
                <a:solidFill>
                  <a:schemeClr val="accent6">
                    <a:lumMod val="75000"/>
                  </a:schemeClr>
                </a:solidFill>
              </a:rPr>
            </a:br>
            <a:r>
              <a:rPr lang="en-GB" sz="1600" dirty="0">
                <a:solidFill>
                  <a:schemeClr val="accent6">
                    <a:lumMod val="75000"/>
                  </a:schemeClr>
                </a:solidFill>
              </a:rPr>
              <a:t>(from 50,000 in training)</a:t>
            </a:r>
          </a:p>
        </p:txBody>
      </p:sp>
      <p:graphicFrame>
        <p:nvGraphicFramePr>
          <p:cNvPr id="6" name="Content Placeholder 5">
            <a:extLst>
              <a:ext uri="{FF2B5EF4-FFF2-40B4-BE49-F238E27FC236}">
                <a16:creationId xmlns:a16="http://schemas.microsoft.com/office/drawing/2014/main" id="{D9E011F9-552D-4423-A660-BF7FBBFC5022}"/>
              </a:ext>
            </a:extLst>
          </p:cNvPr>
          <p:cNvGraphicFramePr>
            <a:graphicFrameLocks noGrp="1"/>
          </p:cNvGraphicFramePr>
          <p:nvPr>
            <p:ph idx="1"/>
            <p:extLst>
              <p:ext uri="{D42A27DB-BD31-4B8C-83A1-F6EECF244321}">
                <p14:modId xmlns:p14="http://schemas.microsoft.com/office/powerpoint/2010/main" val="330968966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2" descr="Health Education England Logo">
            <a:extLst>
              <a:ext uri="{FF2B5EF4-FFF2-40B4-BE49-F238E27FC236}">
                <a16:creationId xmlns:a16="http://schemas.microsoft.com/office/drawing/2014/main" id="{C682706F-EBAD-4C78-AA56-1A38752B6E9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t="479" b="479"/>
          <a:stretch>
            <a:fillRect/>
          </a:stretch>
        </p:blipFill>
        <p:spPr bwMode="auto">
          <a:xfrm>
            <a:off x="6732240" y="168002"/>
            <a:ext cx="2083057" cy="409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216048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9EDC0-F5D8-45FF-90CE-3DC52E3370C6}"/>
              </a:ext>
            </a:extLst>
          </p:cNvPr>
          <p:cNvSpPr>
            <a:spLocks noGrp="1"/>
          </p:cNvSpPr>
          <p:nvPr>
            <p:ph type="title"/>
          </p:nvPr>
        </p:nvSpPr>
        <p:spPr/>
        <p:txBody>
          <a:bodyPr/>
          <a:lstStyle/>
          <a:p>
            <a:r>
              <a:rPr lang="en-GB" dirty="0">
                <a:solidFill>
                  <a:schemeClr val="accent6">
                    <a:lumMod val="75000"/>
                  </a:schemeClr>
                </a:solidFill>
              </a:rPr>
              <a:t>Trainee Concerns</a:t>
            </a:r>
          </a:p>
        </p:txBody>
      </p:sp>
      <p:graphicFrame>
        <p:nvGraphicFramePr>
          <p:cNvPr id="6" name="Content Placeholder 5">
            <a:extLst>
              <a:ext uri="{FF2B5EF4-FFF2-40B4-BE49-F238E27FC236}">
                <a16:creationId xmlns:a16="http://schemas.microsoft.com/office/drawing/2014/main" id="{3FA46ED0-3388-49D2-A246-294E496F2202}"/>
              </a:ext>
            </a:extLst>
          </p:cNvPr>
          <p:cNvGraphicFramePr>
            <a:graphicFrameLocks noGrp="1"/>
          </p:cNvGraphicFramePr>
          <p:nvPr>
            <p:ph idx="1"/>
            <p:extLst>
              <p:ext uri="{D42A27DB-BD31-4B8C-83A1-F6EECF244321}">
                <p14:modId xmlns:p14="http://schemas.microsoft.com/office/powerpoint/2010/main" val="23699291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2" descr="Health Education England Logo">
            <a:extLst>
              <a:ext uri="{FF2B5EF4-FFF2-40B4-BE49-F238E27FC236}">
                <a16:creationId xmlns:a16="http://schemas.microsoft.com/office/drawing/2014/main" id="{F20CD0C5-EE05-47EF-BD68-BF1AF098A47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t="479" b="479"/>
          <a:stretch>
            <a:fillRect/>
          </a:stretch>
        </p:blipFill>
        <p:spPr bwMode="auto">
          <a:xfrm>
            <a:off x="6732240" y="168002"/>
            <a:ext cx="2083057" cy="409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4137480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7558"/>
            <a:ext cx="8229600" cy="902642"/>
          </a:xfrm>
        </p:spPr>
        <p:txBody>
          <a:bodyPr>
            <a:normAutofit/>
          </a:bodyPr>
          <a:lstStyle/>
          <a:p>
            <a:r>
              <a:rPr lang="en-GB" sz="3200" b="1" dirty="0">
                <a:solidFill>
                  <a:srgbClr val="A00054"/>
                </a:solidFill>
              </a:rPr>
              <a:t>Enhancing Junior Doctors Working Lives</a:t>
            </a:r>
            <a:endParaRPr lang="en-GB" sz="3200" dirty="0"/>
          </a:p>
        </p:txBody>
      </p:sp>
      <p:sp>
        <p:nvSpPr>
          <p:cNvPr id="3" name="Subtitle 2"/>
          <p:cNvSpPr>
            <a:spLocks noGrp="1"/>
          </p:cNvSpPr>
          <p:nvPr>
            <p:ph idx="1"/>
          </p:nvPr>
        </p:nvSpPr>
        <p:spPr>
          <a:xfrm>
            <a:off x="457200" y="1600202"/>
            <a:ext cx="8229600" cy="3848568"/>
          </a:xfrm>
        </p:spPr>
        <p:txBody>
          <a:bodyPr>
            <a:normAutofit fontScale="92500" lnSpcReduction="20000"/>
          </a:bodyPr>
          <a:lstStyle/>
          <a:p>
            <a:r>
              <a:rPr lang="en-GB" i="1" dirty="0"/>
              <a:t>‘Variable ES/CS Support’</a:t>
            </a:r>
          </a:p>
          <a:p>
            <a:r>
              <a:rPr lang="en-GB" i="1" dirty="0"/>
              <a:t>‘Poor and Inconsistent HR Advice’</a:t>
            </a:r>
          </a:p>
          <a:p>
            <a:r>
              <a:rPr lang="en-GB" i="1" dirty="0"/>
              <a:t>‘Little or no Induction’</a:t>
            </a:r>
          </a:p>
          <a:p>
            <a:r>
              <a:rPr lang="en-GB" i="1" dirty="0"/>
              <a:t>‘Variable Occupational Health input’</a:t>
            </a:r>
          </a:p>
          <a:p>
            <a:endParaRPr lang="en-GB" dirty="0"/>
          </a:p>
          <a:p>
            <a:r>
              <a:rPr lang="en-GB" dirty="0"/>
              <a:t>In at the Deep End</a:t>
            </a:r>
          </a:p>
          <a:p>
            <a:pPr lvl="1"/>
            <a:r>
              <a:rPr lang="en-GB" dirty="0"/>
              <a:t>Unsupervised Operation Lists</a:t>
            </a:r>
          </a:p>
          <a:p>
            <a:pPr lvl="1"/>
            <a:r>
              <a:rPr lang="en-GB" dirty="0"/>
              <a:t>Immediate On-call Commitments</a:t>
            </a:r>
          </a:p>
        </p:txBody>
      </p:sp>
      <p:pic>
        <p:nvPicPr>
          <p:cNvPr id="1026" name="Picture 2" descr="Health Education England Logo"/>
          <p:cNvPicPr>
            <a:picLocks noChangeAspect="1" noChangeArrowheads="1"/>
          </p:cNvPicPr>
          <p:nvPr/>
        </p:nvPicPr>
        <p:blipFill>
          <a:blip r:embed="rId3" cstate="print">
            <a:extLst>
              <a:ext uri="{28A0092B-C50C-407E-A947-70E740481C1C}">
                <a14:useLocalDpi xmlns:a14="http://schemas.microsoft.com/office/drawing/2010/main" val="0"/>
              </a:ext>
            </a:extLst>
          </a:blip>
          <a:srcRect t="479" b="479"/>
          <a:stretch>
            <a:fillRect/>
          </a:stretch>
        </p:blipFill>
        <p:spPr bwMode="auto">
          <a:xfrm>
            <a:off x="5652120" y="168002"/>
            <a:ext cx="3163177" cy="62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l="75224" r="13089"/>
          <a:stretch>
            <a:fillRect/>
          </a:stretch>
        </p:blipFill>
        <p:spPr bwMode="auto">
          <a:xfrm>
            <a:off x="7443443" y="4725144"/>
            <a:ext cx="1294011" cy="187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l="3665" r="73827"/>
          <a:stretch>
            <a:fillRect/>
          </a:stretch>
        </p:blipFill>
        <p:spPr bwMode="auto">
          <a:xfrm>
            <a:off x="395536" y="5448769"/>
            <a:ext cx="1531937"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2145397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endParaRPr lang="en-GB" dirty="0"/>
          </a:p>
        </p:txBody>
      </p:sp>
      <p:graphicFrame>
        <p:nvGraphicFramePr>
          <p:cNvPr id="4" name="Content Placeholder 3">
            <a:extLst>
              <a:ext uri="{FF2B5EF4-FFF2-40B4-BE49-F238E27FC236}">
                <a16:creationId xmlns:a16="http://schemas.microsoft.com/office/drawing/2014/main" id="{46FCCB2D-EC91-42F7-AE3C-4384EE217A8C}"/>
              </a:ext>
            </a:extLst>
          </p:cNvPr>
          <p:cNvGraphicFramePr>
            <a:graphicFrameLocks noGrp="1"/>
          </p:cNvGraphicFramePr>
          <p:nvPr>
            <p:ph idx="1"/>
            <p:extLst>
              <p:ext uri="{D42A27DB-BD31-4B8C-83A1-F6EECF244321}">
                <p14:modId xmlns:p14="http://schemas.microsoft.com/office/powerpoint/2010/main" val="1074173011"/>
              </p:ext>
            </p:extLst>
          </p:nvPr>
        </p:nvGraphicFramePr>
        <p:xfrm>
          <a:off x="457200" y="796770"/>
          <a:ext cx="8229600" cy="5786592"/>
        </p:xfrm>
        <a:graphic>
          <a:graphicData uri="http://schemas.openxmlformats.org/drawingml/2006/table">
            <a:tbl>
              <a:tblPr firstRow="1" bandRow="1">
                <a:tableStyleId>{5C22544A-7EE6-4342-B048-85BDC9FD1C3A}</a:tableStyleId>
              </a:tblPr>
              <a:tblGrid>
                <a:gridCol w="4906888">
                  <a:extLst>
                    <a:ext uri="{9D8B030D-6E8A-4147-A177-3AD203B41FA5}">
                      <a16:colId xmlns:a16="http://schemas.microsoft.com/office/drawing/2014/main" val="4164044547"/>
                    </a:ext>
                  </a:extLst>
                </a:gridCol>
                <a:gridCol w="3322712">
                  <a:extLst>
                    <a:ext uri="{9D8B030D-6E8A-4147-A177-3AD203B41FA5}">
                      <a16:colId xmlns:a16="http://schemas.microsoft.com/office/drawing/2014/main" val="3719670849"/>
                    </a:ext>
                  </a:extLst>
                </a:gridCol>
              </a:tblGrid>
              <a:tr h="482216">
                <a:tc>
                  <a:txBody>
                    <a:bodyPr/>
                    <a:lstStyle/>
                    <a:p>
                      <a:r>
                        <a:rPr lang="en-GB" dirty="0" err="1"/>
                        <a:t>SuppoRTT</a:t>
                      </a:r>
                      <a:r>
                        <a:rPr lang="en-GB" dirty="0"/>
                        <a:t> Conference</a:t>
                      </a:r>
                    </a:p>
                  </a:txBody>
                  <a:tcPr/>
                </a:tc>
                <a:tc>
                  <a:txBody>
                    <a:bodyPr/>
                    <a:lstStyle/>
                    <a:p>
                      <a:r>
                        <a:rPr lang="en-GB" dirty="0"/>
                        <a:t>Speakers</a:t>
                      </a:r>
                    </a:p>
                  </a:txBody>
                  <a:tcPr/>
                </a:tc>
                <a:extLst>
                  <a:ext uri="{0D108BD9-81ED-4DB2-BD59-A6C34878D82A}">
                    <a16:rowId xmlns:a16="http://schemas.microsoft.com/office/drawing/2014/main" val="3324292079"/>
                  </a:ext>
                </a:extLst>
              </a:tr>
              <a:tr h="482216">
                <a:tc>
                  <a:txBody>
                    <a:bodyPr/>
                    <a:lstStyle/>
                    <a:p>
                      <a:r>
                        <a:rPr lang="en-GB" dirty="0"/>
                        <a:t>HEE Medical Education Reform</a:t>
                      </a:r>
                    </a:p>
                  </a:txBody>
                  <a:tcPr/>
                </a:tc>
                <a:tc>
                  <a:txBody>
                    <a:bodyPr/>
                    <a:lstStyle/>
                    <a:p>
                      <a:r>
                        <a:rPr lang="en-GB" dirty="0" err="1"/>
                        <a:t>Sheona</a:t>
                      </a:r>
                      <a:r>
                        <a:rPr lang="en-GB" dirty="0"/>
                        <a:t> MacLeod</a:t>
                      </a:r>
                    </a:p>
                  </a:txBody>
                  <a:tcPr/>
                </a:tc>
                <a:extLst>
                  <a:ext uri="{0D108BD9-81ED-4DB2-BD59-A6C34878D82A}">
                    <a16:rowId xmlns:a16="http://schemas.microsoft.com/office/drawing/2014/main" val="1635134959"/>
                  </a:ext>
                </a:extLst>
              </a:tr>
              <a:tr h="482216">
                <a:tc>
                  <a:txBody>
                    <a:bodyPr/>
                    <a:lstStyle/>
                    <a:p>
                      <a:r>
                        <a:rPr lang="en-GB" dirty="0"/>
                        <a:t>Trainee Experience</a:t>
                      </a:r>
                    </a:p>
                  </a:txBody>
                  <a:tcPr/>
                </a:tc>
                <a:tc>
                  <a:txBody>
                    <a:bodyPr/>
                    <a:lstStyle/>
                    <a:p>
                      <a:r>
                        <a:rPr lang="en-GB" dirty="0"/>
                        <a:t>Lucie Kennedy-Cocker</a:t>
                      </a:r>
                    </a:p>
                  </a:txBody>
                  <a:tcPr/>
                </a:tc>
                <a:extLst>
                  <a:ext uri="{0D108BD9-81ED-4DB2-BD59-A6C34878D82A}">
                    <a16:rowId xmlns:a16="http://schemas.microsoft.com/office/drawing/2014/main" val="3691334540"/>
                  </a:ext>
                </a:extLst>
              </a:tr>
              <a:tr h="482216">
                <a:tc>
                  <a:txBody>
                    <a:bodyPr/>
                    <a:lstStyle/>
                    <a:p>
                      <a:r>
                        <a:rPr lang="en-GB" dirty="0"/>
                        <a:t>Supporting the Trainee</a:t>
                      </a:r>
                    </a:p>
                  </a:txBody>
                  <a:tcPr/>
                </a:tc>
                <a:tc>
                  <a:txBody>
                    <a:bodyPr/>
                    <a:lstStyle/>
                    <a:p>
                      <a:r>
                        <a:rPr lang="en-GB" dirty="0"/>
                        <a:t>Sarah Dale</a:t>
                      </a:r>
                    </a:p>
                  </a:txBody>
                  <a:tcPr/>
                </a:tc>
                <a:extLst>
                  <a:ext uri="{0D108BD9-81ED-4DB2-BD59-A6C34878D82A}">
                    <a16:rowId xmlns:a16="http://schemas.microsoft.com/office/drawing/2014/main" val="2166039428"/>
                  </a:ext>
                </a:extLst>
              </a:tr>
              <a:tr h="482216">
                <a:tc>
                  <a:txBody>
                    <a:bodyPr/>
                    <a:lstStyle/>
                    <a:p>
                      <a:r>
                        <a:rPr lang="en-GB" dirty="0"/>
                        <a:t>Leadership and Flexible Working</a:t>
                      </a:r>
                    </a:p>
                  </a:txBody>
                  <a:tcPr/>
                </a:tc>
                <a:tc>
                  <a:txBody>
                    <a:bodyPr/>
                    <a:lstStyle/>
                    <a:p>
                      <a:r>
                        <a:rPr lang="en-GB" dirty="0"/>
                        <a:t>Bob Wheeler</a:t>
                      </a:r>
                    </a:p>
                  </a:txBody>
                  <a:tcPr/>
                </a:tc>
                <a:extLst>
                  <a:ext uri="{0D108BD9-81ED-4DB2-BD59-A6C34878D82A}">
                    <a16:rowId xmlns:a16="http://schemas.microsoft.com/office/drawing/2014/main" val="1438378605"/>
                  </a:ext>
                </a:extLst>
              </a:tr>
              <a:tr h="482216">
                <a:tc>
                  <a:txBody>
                    <a:bodyPr/>
                    <a:lstStyle/>
                    <a:p>
                      <a:r>
                        <a:rPr lang="en-GB" dirty="0"/>
                        <a:t>Technology as an aid to Training</a:t>
                      </a:r>
                    </a:p>
                  </a:txBody>
                  <a:tcPr/>
                </a:tc>
                <a:tc>
                  <a:txBody>
                    <a:bodyPr/>
                    <a:lstStyle/>
                    <a:p>
                      <a:r>
                        <a:rPr lang="en-GB" dirty="0"/>
                        <a:t>Hari Ratan</a:t>
                      </a:r>
                    </a:p>
                  </a:txBody>
                  <a:tcPr/>
                </a:tc>
                <a:extLst>
                  <a:ext uri="{0D108BD9-81ED-4DB2-BD59-A6C34878D82A}">
                    <a16:rowId xmlns:a16="http://schemas.microsoft.com/office/drawing/2014/main" val="1636550239"/>
                  </a:ext>
                </a:extLst>
              </a:tr>
              <a:tr h="4822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HR Policies and a Lead Employer for Training</a:t>
                      </a:r>
                    </a:p>
                  </a:txBody>
                  <a:tcPr/>
                </a:tc>
                <a:tc>
                  <a:txBody>
                    <a:bodyPr/>
                    <a:lstStyle/>
                    <a:p>
                      <a:r>
                        <a:rPr lang="en-GB" dirty="0"/>
                        <a:t>Helen Wilkinson/Jessica Massey</a:t>
                      </a:r>
                    </a:p>
                  </a:txBody>
                  <a:tcPr/>
                </a:tc>
                <a:extLst>
                  <a:ext uri="{0D108BD9-81ED-4DB2-BD59-A6C34878D82A}">
                    <a16:rowId xmlns:a16="http://schemas.microsoft.com/office/drawing/2014/main" val="4129598161"/>
                  </a:ext>
                </a:extLst>
              </a:tr>
              <a:tr h="482216">
                <a:tc>
                  <a:txBody>
                    <a:bodyPr/>
                    <a:lstStyle/>
                    <a:p>
                      <a:r>
                        <a:rPr lang="en-GB" dirty="0"/>
                        <a:t>Expert Occupational Health for Trainees</a:t>
                      </a:r>
                    </a:p>
                  </a:txBody>
                  <a:tcPr/>
                </a:tc>
                <a:tc>
                  <a:txBody>
                    <a:bodyPr/>
                    <a:lstStyle/>
                    <a:p>
                      <a:r>
                        <a:rPr lang="en-GB" dirty="0"/>
                        <a:t>Ian Aston</a:t>
                      </a:r>
                    </a:p>
                  </a:txBody>
                  <a:tcPr/>
                </a:tc>
                <a:extLst>
                  <a:ext uri="{0D108BD9-81ED-4DB2-BD59-A6C34878D82A}">
                    <a16:rowId xmlns:a16="http://schemas.microsoft.com/office/drawing/2014/main" val="4128207682"/>
                  </a:ext>
                </a:extLst>
              </a:tr>
              <a:tr h="4822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Neurodiversity and Resilience</a:t>
                      </a:r>
                    </a:p>
                  </a:txBody>
                  <a:tcPr/>
                </a:tc>
                <a:tc>
                  <a:txBody>
                    <a:bodyPr/>
                    <a:lstStyle/>
                    <a:p>
                      <a:r>
                        <a:rPr lang="en-GB" dirty="0"/>
                        <a:t>Sarah Dale/Carla O’Brian</a:t>
                      </a:r>
                    </a:p>
                  </a:txBody>
                  <a:tcPr/>
                </a:tc>
                <a:extLst>
                  <a:ext uri="{0D108BD9-81ED-4DB2-BD59-A6C34878D82A}">
                    <a16:rowId xmlns:a16="http://schemas.microsoft.com/office/drawing/2014/main" val="3499522183"/>
                  </a:ext>
                </a:extLst>
              </a:tr>
              <a:tr h="4822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Role of Simulation in RTT</a:t>
                      </a:r>
                    </a:p>
                  </a:txBody>
                  <a:tcPr/>
                </a:tc>
                <a:tc>
                  <a:txBody>
                    <a:bodyPr/>
                    <a:lstStyle/>
                    <a:p>
                      <a:r>
                        <a:rPr lang="en-GB" dirty="0" err="1"/>
                        <a:t>Guilia</a:t>
                      </a:r>
                      <a:r>
                        <a:rPr lang="en-GB" dirty="0"/>
                        <a:t> Miles/Caroline Brown</a:t>
                      </a:r>
                    </a:p>
                  </a:txBody>
                  <a:tcPr/>
                </a:tc>
                <a:extLst>
                  <a:ext uri="{0D108BD9-81ED-4DB2-BD59-A6C34878D82A}">
                    <a16:rowId xmlns:a16="http://schemas.microsoft.com/office/drawing/2014/main" val="2336179592"/>
                  </a:ext>
                </a:extLst>
              </a:tr>
              <a:tr h="482216">
                <a:tc>
                  <a:txBody>
                    <a:bodyPr/>
                    <a:lstStyle/>
                    <a:p>
                      <a:r>
                        <a:rPr lang="en-GB" dirty="0"/>
                        <a:t>LTFT Training</a:t>
                      </a:r>
                    </a:p>
                  </a:txBody>
                  <a:tcPr/>
                </a:tc>
                <a:tc>
                  <a:txBody>
                    <a:bodyPr/>
                    <a:lstStyle/>
                    <a:p>
                      <a:r>
                        <a:rPr lang="en-GB" dirty="0"/>
                        <a:t>Diana Joliffe/</a:t>
                      </a:r>
                      <a:r>
                        <a:rPr lang="en-GB" dirty="0" err="1"/>
                        <a:t>Randeep</a:t>
                      </a:r>
                      <a:r>
                        <a:rPr lang="en-GB" dirty="0"/>
                        <a:t> </a:t>
                      </a:r>
                      <a:r>
                        <a:rPr lang="en-GB" dirty="0" err="1"/>
                        <a:t>Aujla</a:t>
                      </a:r>
                      <a:endParaRPr lang="en-GB" dirty="0"/>
                    </a:p>
                  </a:txBody>
                  <a:tcPr/>
                </a:tc>
                <a:extLst>
                  <a:ext uri="{0D108BD9-81ED-4DB2-BD59-A6C34878D82A}">
                    <a16:rowId xmlns:a16="http://schemas.microsoft.com/office/drawing/2014/main" val="899595525"/>
                  </a:ext>
                </a:extLst>
              </a:tr>
              <a:tr h="482216">
                <a:tc>
                  <a:txBody>
                    <a:bodyPr/>
                    <a:lstStyle/>
                    <a:p>
                      <a:r>
                        <a:rPr lang="en-GB" dirty="0"/>
                        <a:t>Training and Competing</a:t>
                      </a:r>
                    </a:p>
                  </a:txBody>
                  <a:tcPr/>
                </a:tc>
                <a:tc>
                  <a:txBody>
                    <a:bodyPr/>
                    <a:lstStyle/>
                    <a:p>
                      <a:r>
                        <a:rPr lang="en-GB" dirty="0"/>
                        <a:t>Lucy Gossage</a:t>
                      </a:r>
                    </a:p>
                  </a:txBody>
                  <a:tcPr/>
                </a:tc>
                <a:extLst>
                  <a:ext uri="{0D108BD9-81ED-4DB2-BD59-A6C34878D82A}">
                    <a16:rowId xmlns:a16="http://schemas.microsoft.com/office/drawing/2014/main" val="509491509"/>
                  </a:ext>
                </a:extLst>
              </a:tr>
            </a:tbl>
          </a:graphicData>
        </a:graphic>
      </p:graphicFrame>
      <p:pic>
        <p:nvPicPr>
          <p:cNvPr id="1026" name="Picture 2" descr="Health Education England Logo"/>
          <p:cNvPicPr>
            <a:picLocks noChangeAspect="1" noChangeArrowheads="1"/>
          </p:cNvPicPr>
          <p:nvPr/>
        </p:nvPicPr>
        <p:blipFill>
          <a:blip r:embed="rId3" cstate="print">
            <a:extLst>
              <a:ext uri="{28A0092B-C50C-407E-A947-70E740481C1C}">
                <a14:useLocalDpi xmlns:a14="http://schemas.microsoft.com/office/drawing/2010/main" val="0"/>
              </a:ext>
            </a:extLst>
          </a:blip>
          <a:srcRect t="479" b="479"/>
          <a:stretch>
            <a:fillRect/>
          </a:stretch>
        </p:blipFill>
        <p:spPr bwMode="auto">
          <a:xfrm>
            <a:off x="6156176" y="168002"/>
            <a:ext cx="2659121" cy="5221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274349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1138</TotalTime>
  <Words>853</Words>
  <Application>Microsoft Office PowerPoint</Application>
  <PresentationFormat>On-screen Show (4:3)</PresentationFormat>
  <Paragraphs>117</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  </vt:lpstr>
      <vt:lpstr>Enhancing Junior Doctors Working Lives</vt:lpstr>
      <vt:lpstr>Enhancing Junior Doctors Working Lives</vt:lpstr>
      <vt:lpstr>Enhancing Junior Doctors Working Lives</vt:lpstr>
      <vt:lpstr>Trainees OOP in 2017 (from 50,000 in training)</vt:lpstr>
      <vt:lpstr>Trainee Concerns</vt:lpstr>
      <vt:lpstr>Enhancing Junior Doctors Working Lives</vt:lpstr>
      <vt:lpstr> </vt:lpstr>
    </vt:vector>
  </TitlesOfParts>
  <Company>Nottingham University Hospitals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Craig (Neonatal)</dc:creator>
  <cp:lastModifiedBy>Lynne Cooke</cp:lastModifiedBy>
  <cp:revision>51</cp:revision>
  <dcterms:created xsi:type="dcterms:W3CDTF">2018-06-21T08:37:33Z</dcterms:created>
  <dcterms:modified xsi:type="dcterms:W3CDTF">2018-06-22T06:24:31Z</dcterms:modified>
</cp:coreProperties>
</file>