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79" r:id="rId7"/>
    <p:sldId id="281" r:id="rId8"/>
    <p:sldId id="270" r:id="rId9"/>
    <p:sldId id="276" r:id="rId10"/>
    <p:sldId id="267" r:id="rId11"/>
    <p:sldId id="272" r:id="rId12"/>
    <p:sldId id="263" r:id="rId13"/>
    <p:sldId id="273" r:id="rId14"/>
    <p:sldId id="264" r:id="rId15"/>
    <p:sldId id="268" r:id="rId16"/>
    <p:sldId id="283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AD308-B8D8-41DB-A3C5-0DDF9A6E68C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C3E7D-7919-434A-ACE7-270BCE6CE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83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C3E7D-7919-434A-ACE7-270BCE6CEE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48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C3E7D-7919-434A-ACE7-270BCE6CEEE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43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74E-B5FE-4CC1-8143-A863F24C0580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AA52-F114-48CC-AD43-5C415991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2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74E-B5FE-4CC1-8143-A863F24C0580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AA52-F114-48CC-AD43-5C415991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74E-B5FE-4CC1-8143-A863F24C0580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AA52-F114-48CC-AD43-5C415991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1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74E-B5FE-4CC1-8143-A863F24C0580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AA52-F114-48CC-AD43-5C415991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8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74E-B5FE-4CC1-8143-A863F24C0580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AA52-F114-48CC-AD43-5C415991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10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74E-B5FE-4CC1-8143-A863F24C0580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AA52-F114-48CC-AD43-5C415991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1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74E-B5FE-4CC1-8143-A863F24C0580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AA52-F114-48CC-AD43-5C415991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1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74E-B5FE-4CC1-8143-A863F24C0580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AA52-F114-48CC-AD43-5C415991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75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74E-B5FE-4CC1-8143-A863F24C0580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AA52-F114-48CC-AD43-5C415991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74E-B5FE-4CC1-8143-A863F24C0580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AA52-F114-48CC-AD43-5C415991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23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74E-B5FE-4CC1-8143-A863F24C0580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AA52-F114-48CC-AD43-5C415991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3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5174E-B5FE-4CC1-8143-A863F24C0580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5AA52-F114-48CC-AD43-5C415991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t="42962" r="53917" b="29712"/>
          <a:stretch/>
        </p:blipFill>
        <p:spPr bwMode="auto">
          <a:xfrm>
            <a:off x="0" y="0"/>
            <a:ext cx="97347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60848"/>
            <a:ext cx="7463012" cy="3356992"/>
          </a:xfrm>
        </p:spPr>
        <p:txBody>
          <a:bodyPr>
            <a:noAutofit/>
          </a:bodyPr>
          <a:lstStyle/>
          <a:p>
            <a:pPr algn="l"/>
            <a:r>
              <a:rPr lang="en-GB" sz="4800" b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The Benefits of Pharmacy Involvement within Immunology </a:t>
            </a:r>
            <a:br>
              <a:rPr lang="en-GB" sz="4800" b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GB" sz="4800" b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and Allergy Services</a:t>
            </a:r>
            <a:endParaRPr lang="en-GB" sz="4800" b="1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402" y="5301208"/>
            <a:ext cx="9746120" cy="17526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Daniel Clarke (Advanced Specialist Pharmacist)</a:t>
            </a:r>
          </a:p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Amie Callow (Pharmacy Technician)</a:t>
            </a:r>
          </a:p>
          <a:p>
            <a:pPr algn="l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University Hospital of North Midlands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4" descr="Image result for immunoglobulin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immunoglobulin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5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Improving Regional Immunoglobulin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NHS England requested the formation of Sub-Regional Immunoglobulin Assessment Panels (SRIAP) in September 2018.</a:t>
            </a:r>
          </a:p>
          <a:p>
            <a:r>
              <a:rPr lang="en-GB" sz="2800" dirty="0" smtClean="0"/>
              <a:t>Pharmacy fundamental in developing the infrastructure for the SRIAP: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	Terms of Reference.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	-	Request documentation.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	-	Request process and compliance with data 			protection regulations.</a:t>
            </a:r>
          </a:p>
        </p:txBody>
      </p:sp>
      <p:pic>
        <p:nvPicPr>
          <p:cNvPr id="5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5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Pharmacy Technician Role in Immunoglobulin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Pharmacy technician fulfilling the role of SRIAP co-ordinator.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Responsibilities include:</a:t>
            </a:r>
          </a:p>
          <a:p>
            <a:pPr marL="0" indent="0">
              <a:buNone/>
            </a:pPr>
            <a:r>
              <a:rPr lang="en-GB" sz="2400" dirty="0" smtClean="0"/>
              <a:t>	-	MDSAS database management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	Facilitate ‘Request/Approval’ process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	Provide structure to SRIAP patient reviews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	Assist with audit and procurement processes</a:t>
            </a:r>
            <a:endParaRPr lang="en-GB" sz="2400" dirty="0"/>
          </a:p>
        </p:txBody>
      </p:sp>
      <p:pic>
        <p:nvPicPr>
          <p:cNvPr id="5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43686" r="80748" b="31271"/>
          <a:stretch/>
        </p:blipFill>
        <p:spPr bwMode="auto">
          <a:xfrm>
            <a:off x="6228184" y="2334065"/>
            <a:ext cx="2915816" cy="35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Pharmacist Urticaria &amp; Angioedema Clinic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1 pa per week starting April 2019</a:t>
            </a:r>
          </a:p>
          <a:p>
            <a:r>
              <a:rPr lang="en-GB" sz="2800" dirty="0"/>
              <a:t>Reviewing new and existing </a:t>
            </a:r>
            <a:r>
              <a:rPr lang="en-GB" sz="2800" dirty="0" smtClean="0"/>
              <a:t>patients</a:t>
            </a:r>
          </a:p>
          <a:p>
            <a:r>
              <a:rPr lang="en-GB" sz="2800" dirty="0" smtClean="0"/>
              <a:t>Generates ~£20,000 per annum</a:t>
            </a:r>
            <a:endParaRPr lang="en-GB" sz="2800" dirty="0"/>
          </a:p>
          <a:p>
            <a:r>
              <a:rPr lang="en-GB" sz="2800" dirty="0"/>
              <a:t>Benefits of a pharmacist prescriber</a:t>
            </a:r>
          </a:p>
          <a:p>
            <a:pPr lvl="1">
              <a:buFontTx/>
              <a:buChar char="-"/>
            </a:pPr>
            <a:r>
              <a:rPr lang="en-GB" sz="2400" dirty="0" smtClean="0"/>
              <a:t>Skin prick testing</a:t>
            </a:r>
            <a:endParaRPr lang="en-GB" sz="2400" dirty="0"/>
          </a:p>
          <a:p>
            <a:pPr lvl="1">
              <a:buFontTx/>
              <a:buChar char="-"/>
            </a:pPr>
            <a:r>
              <a:rPr lang="en-GB" sz="2400" dirty="0" smtClean="0"/>
              <a:t>Complex allergy</a:t>
            </a:r>
          </a:p>
          <a:p>
            <a:pPr lvl="1">
              <a:buFontTx/>
              <a:buChar char="-"/>
            </a:pPr>
            <a:r>
              <a:rPr lang="en-GB" sz="2400" dirty="0" smtClean="0"/>
              <a:t>Drug handling in Pregnancy</a:t>
            </a:r>
          </a:p>
          <a:p>
            <a:pPr lvl="1">
              <a:buFontTx/>
              <a:buChar char="-"/>
            </a:pPr>
            <a:r>
              <a:rPr lang="en-GB" sz="2400" dirty="0" smtClean="0"/>
              <a:t>Low </a:t>
            </a:r>
            <a:r>
              <a:rPr lang="en-GB" sz="2400" dirty="0"/>
              <a:t>dose </a:t>
            </a:r>
            <a:r>
              <a:rPr lang="en-GB" sz="2400" dirty="0" err="1" smtClean="0"/>
              <a:t>ciclosporin</a:t>
            </a:r>
            <a:endParaRPr lang="en-GB" sz="2400" dirty="0" smtClean="0"/>
          </a:p>
          <a:p>
            <a:pPr lvl="1">
              <a:buFontTx/>
              <a:buChar char="-"/>
            </a:pPr>
            <a:r>
              <a:rPr lang="en-GB" sz="2400" dirty="0" smtClean="0"/>
              <a:t>Commissioning</a:t>
            </a:r>
            <a:endParaRPr lang="en-GB" sz="2400" dirty="0"/>
          </a:p>
          <a:p>
            <a:pPr lvl="1">
              <a:buFontTx/>
              <a:buChar char="-"/>
            </a:pPr>
            <a:endParaRPr lang="en-GB" sz="2000" dirty="0"/>
          </a:p>
          <a:p>
            <a:endParaRPr lang="en-GB" dirty="0"/>
          </a:p>
        </p:txBody>
      </p:sp>
      <p:pic>
        <p:nvPicPr>
          <p:cNvPr id="5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Home 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22349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Provide home therapy services for:</a:t>
            </a:r>
          </a:p>
          <a:p>
            <a:r>
              <a:rPr lang="en-GB" sz="2800" dirty="0" smtClean="0"/>
              <a:t>SC and IV immunoglobulin:</a:t>
            </a:r>
          </a:p>
          <a:p>
            <a:pPr marL="0" indent="0">
              <a:buNone/>
            </a:pPr>
            <a:r>
              <a:rPr lang="en-GB" sz="2600" dirty="0"/>
              <a:t>	</a:t>
            </a:r>
            <a:r>
              <a:rPr lang="en-GB" sz="2600" dirty="0" smtClean="0"/>
              <a:t>-	Ancillary bundle charges introduced Oct 2017.</a:t>
            </a:r>
          </a:p>
          <a:p>
            <a:pPr marL="0" indent="0">
              <a:buNone/>
            </a:pPr>
            <a:r>
              <a:rPr lang="en-GB" sz="2600" dirty="0"/>
              <a:t>	</a:t>
            </a:r>
            <a:r>
              <a:rPr lang="en-GB" sz="2600" dirty="0" smtClean="0"/>
              <a:t>-	Repatriated patients from HEFT Nov 2017.</a:t>
            </a:r>
          </a:p>
          <a:p>
            <a:pPr marL="0" indent="0">
              <a:buNone/>
            </a:pPr>
            <a:r>
              <a:rPr lang="en-GB" sz="2600" dirty="0"/>
              <a:t>	</a:t>
            </a:r>
            <a:r>
              <a:rPr lang="en-GB" sz="2600" dirty="0" smtClean="0"/>
              <a:t>-	Cap on patient numbers increased to 14 per 		annum in July 2018.</a:t>
            </a:r>
          </a:p>
          <a:p>
            <a:pPr marL="0" indent="0">
              <a:buNone/>
            </a:pPr>
            <a:r>
              <a:rPr lang="en-GB" sz="2600" dirty="0"/>
              <a:t>	</a:t>
            </a:r>
            <a:r>
              <a:rPr lang="en-GB" sz="2600" dirty="0" smtClean="0"/>
              <a:t>-	Attend patient coffee mornings.</a:t>
            </a:r>
          </a:p>
          <a:p>
            <a:r>
              <a:rPr lang="en-GB" sz="2800" dirty="0" err="1" smtClean="0"/>
              <a:t>Cinryze</a:t>
            </a:r>
            <a:r>
              <a:rPr lang="en-GB" sz="2800" dirty="0" smtClean="0"/>
              <a:t>® and </a:t>
            </a:r>
            <a:r>
              <a:rPr lang="en-GB" sz="2800" dirty="0" err="1" smtClean="0"/>
              <a:t>Firazyr</a:t>
            </a:r>
            <a:r>
              <a:rPr lang="en-GB" sz="2800" dirty="0" smtClean="0"/>
              <a:t>®: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	</a:t>
            </a:r>
            <a:r>
              <a:rPr lang="en-GB" sz="2400" dirty="0" smtClean="0"/>
              <a:t>Monitor patient usage and escalate usage in 		excess of commissioning agreements.</a:t>
            </a:r>
            <a:endParaRPr lang="en-GB" dirty="0"/>
          </a:p>
        </p:txBody>
      </p:sp>
      <p:pic>
        <p:nvPicPr>
          <p:cNvPr id="5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Allergy and Immunology Accreditation</a:t>
            </a:r>
            <a:endParaRPr lang="en-GB" dirty="0"/>
          </a:p>
        </p:txBody>
      </p:sp>
      <p:pic>
        <p:nvPicPr>
          <p:cNvPr id="5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 rot="183567">
            <a:off x="1601825" y="3996115"/>
            <a:ext cx="4141692" cy="3150198"/>
            <a:chOff x="2650467" y="4116035"/>
            <a:chExt cx="4141692" cy="3150198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8" t="16113" r="28984" b="7603"/>
            <a:stretch/>
          </p:blipFill>
          <p:spPr bwMode="auto">
            <a:xfrm rot="1800000">
              <a:off x="4800867" y="4116035"/>
              <a:ext cx="1991292" cy="280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1" t="13545" r="37003" b="4146"/>
            <a:stretch/>
          </p:blipFill>
          <p:spPr bwMode="auto">
            <a:xfrm rot="19400160">
              <a:off x="2650467" y="4426444"/>
              <a:ext cx="1999248" cy="283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142207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Pharmacist supported accreditation processes:</a:t>
            </a:r>
          </a:p>
          <a:p>
            <a:pPr marL="0" indent="0">
              <a:buNone/>
            </a:pPr>
            <a:r>
              <a:rPr lang="en-GB" sz="2400" dirty="0" smtClean="0"/>
              <a:t>	-	Attend monthly accreditation meetings.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	Dilution protocol validation.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	Support development of documents and patient 		information.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	Interviewed as part of accreditation process.</a:t>
            </a:r>
            <a:endParaRPr lang="en-GB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8" t="33333" r="55626" b="19347"/>
          <a:stretch/>
        </p:blipFill>
        <p:spPr bwMode="auto">
          <a:xfrm>
            <a:off x="5724128" y="4320189"/>
            <a:ext cx="1844080" cy="244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7406" r="55413" b="33854"/>
          <a:stretch/>
        </p:blipFill>
        <p:spPr bwMode="auto">
          <a:xfrm>
            <a:off x="2869952" y="5030212"/>
            <a:ext cx="3404096" cy="18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Pharmacy Value to the Clinical Team</a:t>
            </a:r>
            <a:endParaRPr lang="en-GB" dirty="0"/>
          </a:p>
        </p:txBody>
      </p:sp>
      <p:pic>
        <p:nvPicPr>
          <p:cNvPr id="5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 rot="1376925">
            <a:off x="5547713" y="3763120"/>
            <a:ext cx="3356248" cy="1944216"/>
            <a:chOff x="1791816" y="1196752"/>
            <a:chExt cx="3356248" cy="1944216"/>
          </a:xfrm>
        </p:grpSpPr>
        <p:sp>
          <p:nvSpPr>
            <p:cNvPr id="22" name="Oval Callout 21"/>
            <p:cNvSpPr/>
            <p:nvPr/>
          </p:nvSpPr>
          <p:spPr>
            <a:xfrm>
              <a:off x="1791816" y="1196752"/>
              <a:ext cx="3356248" cy="1944216"/>
            </a:xfrm>
            <a:prstGeom prst="wedgeEllipseCallou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1628800"/>
              <a:ext cx="29523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‘Robust oversight </a:t>
              </a:r>
              <a:r>
                <a:rPr lang="en-GB" dirty="0"/>
                <a:t>of high cost drugs including </a:t>
              </a:r>
              <a:r>
                <a:rPr lang="en-GB" dirty="0" err="1"/>
                <a:t>omalizumab</a:t>
              </a:r>
              <a:r>
                <a:rPr lang="en-GB" dirty="0"/>
                <a:t>, immunoglobulin, C1-esterase</a:t>
              </a:r>
              <a:r>
                <a:rPr lang="en-GB" dirty="0" smtClean="0"/>
                <a:t>…’</a:t>
              </a:r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 rot="896541">
            <a:off x="3303577" y="1967913"/>
            <a:ext cx="2808312" cy="1296144"/>
            <a:chOff x="2627784" y="6093296"/>
            <a:chExt cx="2808312" cy="1296144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2627784" y="6093296"/>
              <a:ext cx="2520280" cy="1296144"/>
            </a:xfrm>
            <a:prstGeom prst="wedgeRoundRectCallou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27784" y="6093297"/>
              <a:ext cx="28083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‘Reviewing </a:t>
              </a:r>
              <a:r>
                <a:rPr lang="en-GB" dirty="0"/>
                <a:t>departmental protocols </a:t>
              </a:r>
              <a:r>
                <a:rPr lang="en-GB" dirty="0" smtClean="0"/>
                <a:t>and patient information from </a:t>
              </a:r>
              <a:r>
                <a:rPr lang="en-GB" dirty="0"/>
                <a:t>a good prescribing </a:t>
              </a:r>
              <a:r>
                <a:rPr lang="en-GB" dirty="0" smtClean="0"/>
                <a:t>practice’</a:t>
              </a:r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 rot="21420755">
            <a:off x="3699327" y="3430182"/>
            <a:ext cx="2448272" cy="1000784"/>
            <a:chOff x="2123728" y="3940384"/>
            <a:chExt cx="2448272" cy="1000784"/>
          </a:xfrm>
        </p:grpSpPr>
        <p:sp>
          <p:nvSpPr>
            <p:cNvPr id="16" name="Oval Callout 15"/>
            <p:cNvSpPr/>
            <p:nvPr/>
          </p:nvSpPr>
          <p:spPr>
            <a:xfrm flipH="1">
              <a:off x="2123728" y="3940384"/>
              <a:ext cx="2016224" cy="1000784"/>
            </a:xfrm>
            <a:prstGeom prst="wedgeEllipseCallou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0" y="4149080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‘Assisting </a:t>
              </a:r>
              <a:r>
                <a:rPr lang="en-GB" dirty="0"/>
                <a:t>with </a:t>
              </a:r>
              <a:r>
                <a:rPr lang="en-GB" dirty="0" smtClean="0"/>
                <a:t>accreditation’</a:t>
              </a:r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 rot="715437">
            <a:off x="6628034" y="2225571"/>
            <a:ext cx="2408972" cy="1200330"/>
            <a:chOff x="5796136" y="3617217"/>
            <a:chExt cx="2408972" cy="1200330"/>
          </a:xfrm>
        </p:grpSpPr>
        <p:sp>
          <p:nvSpPr>
            <p:cNvPr id="18" name="Rectangular Callout 17"/>
            <p:cNvSpPr/>
            <p:nvPr/>
          </p:nvSpPr>
          <p:spPr>
            <a:xfrm flipH="1">
              <a:off x="5796136" y="3617217"/>
              <a:ext cx="2408972" cy="1200329"/>
            </a:xfrm>
            <a:prstGeom prst="wedgeRectCallou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6136" y="3617218"/>
              <a:ext cx="24089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‘Treatment </a:t>
              </a:r>
              <a:r>
                <a:rPr lang="en-GB" dirty="0"/>
                <a:t>planning and resource allocation – i.e. oral </a:t>
              </a:r>
              <a:r>
                <a:rPr lang="en-GB" dirty="0" smtClean="0"/>
                <a:t>desensitisation’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 rot="20913151">
            <a:off x="1065134" y="1015694"/>
            <a:ext cx="2448272" cy="1296144"/>
            <a:chOff x="1965524" y="5085477"/>
            <a:chExt cx="2448272" cy="1296144"/>
          </a:xfrm>
        </p:grpSpPr>
        <p:sp>
          <p:nvSpPr>
            <p:cNvPr id="14" name="Oval Callout 13"/>
            <p:cNvSpPr/>
            <p:nvPr/>
          </p:nvSpPr>
          <p:spPr>
            <a:xfrm>
              <a:off x="1965524" y="5085477"/>
              <a:ext cx="2448272" cy="1296144"/>
            </a:xfrm>
            <a:prstGeom prst="wedgeEllipseCallou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0" y="5271884"/>
              <a:ext cx="21237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‘Identification </a:t>
              </a:r>
              <a:r>
                <a:rPr lang="en-GB" dirty="0"/>
                <a:t>and prioritisation of HAE treatment </a:t>
              </a:r>
              <a:r>
                <a:rPr lang="en-GB" dirty="0" smtClean="0"/>
                <a:t>outliers’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 rot="20800871">
            <a:off x="5213101" y="1106472"/>
            <a:ext cx="3042592" cy="646331"/>
            <a:chOff x="-756592" y="2970887"/>
            <a:chExt cx="3042592" cy="646331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-756592" y="2970887"/>
              <a:ext cx="3042592" cy="646331"/>
            </a:xfrm>
            <a:prstGeom prst="wedgeRoundRectCallou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756592" y="2970887"/>
              <a:ext cx="30425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‘Essential role to the SRIAP infrastructure and operations’</a:t>
              </a:r>
              <a:endParaRPr lang="en-GB" dirty="0"/>
            </a:p>
          </p:txBody>
        </p:sp>
      </p:grpSp>
      <p:grpSp>
        <p:nvGrpSpPr>
          <p:cNvPr id="25" name="Group 24"/>
          <p:cNvGrpSpPr/>
          <p:nvPr/>
        </p:nvGrpSpPr>
        <p:grpSpPr>
          <a:xfrm rot="1745552">
            <a:off x="247811" y="2648813"/>
            <a:ext cx="2447501" cy="646331"/>
            <a:chOff x="-2556021" y="1859632"/>
            <a:chExt cx="2447501" cy="646331"/>
          </a:xfrm>
        </p:grpSpPr>
        <p:sp>
          <p:nvSpPr>
            <p:cNvPr id="24" name="Rounded Rectangular Callout 23"/>
            <p:cNvSpPr/>
            <p:nvPr/>
          </p:nvSpPr>
          <p:spPr>
            <a:xfrm flipH="1">
              <a:off x="-2556021" y="1859632"/>
              <a:ext cx="2375493" cy="646331"/>
            </a:xfrm>
            <a:prstGeom prst="wedgeRoundRectCallou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2556021" y="1859632"/>
              <a:ext cx="24475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‘Contributing to quality improvement’</a:t>
              </a:r>
              <a:endParaRPr lang="en-GB" dirty="0"/>
            </a:p>
          </p:txBody>
        </p:sp>
      </p:grpSp>
      <p:grpSp>
        <p:nvGrpSpPr>
          <p:cNvPr id="29" name="Group 28"/>
          <p:cNvGrpSpPr/>
          <p:nvPr/>
        </p:nvGrpSpPr>
        <p:grpSpPr>
          <a:xfrm rot="19518106">
            <a:off x="1093523" y="4152885"/>
            <a:ext cx="2736304" cy="1296144"/>
            <a:chOff x="-2844824" y="-531440"/>
            <a:chExt cx="2736304" cy="1296144"/>
          </a:xfrm>
        </p:grpSpPr>
        <p:sp>
          <p:nvSpPr>
            <p:cNvPr id="26" name="Rectangular Callout 25"/>
            <p:cNvSpPr/>
            <p:nvPr/>
          </p:nvSpPr>
          <p:spPr>
            <a:xfrm>
              <a:off x="-2844824" y="-531440"/>
              <a:ext cx="2736304" cy="1296144"/>
            </a:xfrm>
            <a:prstGeom prst="wedgeRectCallou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2844824" y="-523206"/>
              <a:ext cx="273630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‘Crucial role for a single point of contact for CMU and </a:t>
              </a:r>
              <a:r>
                <a:rPr lang="en-GB" dirty="0" err="1"/>
                <a:t>Ig</a:t>
              </a:r>
              <a:r>
                <a:rPr lang="en-GB" dirty="0"/>
                <a:t> suppliers to manage stock efficiently and fairly’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Next Steps…</a:t>
            </a:r>
            <a:endParaRPr lang="en-GB" dirty="0"/>
          </a:p>
        </p:txBody>
      </p:sp>
      <p:pic>
        <p:nvPicPr>
          <p:cNvPr id="5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19672" y="1422077"/>
            <a:ext cx="7005463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Assess the impact of SRIAP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Identify quality and service benefits of Pharmacist prescriber delivered </a:t>
            </a:r>
            <a:r>
              <a:rPr lang="en-GB" sz="2800" dirty="0" err="1" smtClean="0"/>
              <a:t>urticaria</a:t>
            </a:r>
            <a:r>
              <a:rPr lang="en-GB" sz="2800" dirty="0" smtClean="0"/>
              <a:t> clinics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Review of C-1 usage and improve risk-sharing with recombinant therapies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Review oral desensitisation provision arrangements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321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29382" r="47191" b="16205"/>
          <a:stretch/>
        </p:blipFill>
        <p:spPr bwMode="auto">
          <a:xfrm>
            <a:off x="2059407" y="1196751"/>
            <a:ext cx="5363851" cy="53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Questions?</a:t>
            </a:r>
            <a:endParaRPr lang="en-GB" dirty="0"/>
          </a:p>
        </p:txBody>
      </p:sp>
      <p:pic>
        <p:nvPicPr>
          <p:cNvPr id="5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9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Overview of UHNM Immunology and Allergy Service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992888" cy="510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UHNM Immunology and Allergy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utpatient service commenced in 2010.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Workload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has increased by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25% per annum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and is still growing.</a:t>
            </a: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Currently provides a service for ~135 immunology patients and has reviewed 1000 new allergy patients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o far in 18/19 (FYTD).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716584"/>
              </p:ext>
            </p:extLst>
          </p:nvPr>
        </p:nvGraphicFramePr>
        <p:xfrm>
          <a:off x="1115616" y="3193656"/>
          <a:ext cx="7776864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Immunology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Allergy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Hereditary</a:t>
                      </a:r>
                      <a:r>
                        <a:rPr lang="en-GB" sz="1600" baseline="0" dirty="0" smtClean="0"/>
                        <a:t>/Acquired Angioedema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Immunodeficiency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Immunoglobulin Management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Oro-allergy Desensitisation</a:t>
                      </a:r>
                      <a:endParaRPr lang="en-GB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Allergy Challenges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Urticaria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Rhinitis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Overview of UHNM Immunology and Allergy Service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8100392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Prior to August 2017, service staffing consisted of:</a:t>
            </a:r>
          </a:p>
          <a:p>
            <a:r>
              <a:rPr lang="en-GB" sz="2400" dirty="0" smtClean="0"/>
              <a:t>2 x 0.5wte consultants</a:t>
            </a:r>
          </a:p>
          <a:p>
            <a:r>
              <a:rPr lang="en-GB" sz="2400" dirty="0" smtClean="0"/>
              <a:t>1 x 1wte immunology and allergy nurse practitioner</a:t>
            </a:r>
          </a:p>
          <a:p>
            <a:r>
              <a:rPr lang="en-GB" sz="2400" dirty="0" smtClean="0"/>
              <a:t>1 x 0.25wte allergy nurse practitioner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400" dirty="0" smtClean="0"/>
              <a:t>Band 8a Pharmacist added to service in August 2017 (0.25wte).</a:t>
            </a:r>
          </a:p>
        </p:txBody>
      </p:sp>
      <p:pic>
        <p:nvPicPr>
          <p:cNvPr id="5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3" t="32300" r="51704" b="50926"/>
          <a:stretch/>
        </p:blipFill>
        <p:spPr bwMode="auto">
          <a:xfrm>
            <a:off x="2455167" y="4005064"/>
            <a:ext cx="467858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4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https://mail.uhnm.nhs.uk/owa/attachment.ashx?id=RgAAAADJ%2fR56PIe6Ra42KG%2boBxC1BwCjMP5zOEHpR4h%2f6ohPo9vNAAAAtnutAABFa2A7u0%2fDT5E1tsWlBGsTAAAAARHIAAAJ&amp;attcnt=1&amp;attid0=BAABAAAA&amp;attcid0=image002.jpg%4001D3DC7F.71851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683568" y="404664"/>
            <a:ext cx="8281364" cy="5162089"/>
            <a:chOff x="431318" y="931207"/>
            <a:chExt cx="8281364" cy="5162089"/>
          </a:xfrm>
        </p:grpSpPr>
        <p:grpSp>
          <p:nvGrpSpPr>
            <p:cNvPr id="9" name="Group 8"/>
            <p:cNvGrpSpPr/>
            <p:nvPr/>
          </p:nvGrpSpPr>
          <p:grpSpPr>
            <a:xfrm>
              <a:off x="3491880" y="4149080"/>
              <a:ext cx="2088231" cy="1944216"/>
              <a:chOff x="3491880" y="4149080"/>
              <a:chExt cx="2088231" cy="194421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563888" y="4149080"/>
                <a:ext cx="1944216" cy="194421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91880" y="4936522"/>
                <a:ext cx="2088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PHARMACY</a:t>
                </a:r>
                <a:endParaRPr lang="en-GB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431318" y="931207"/>
              <a:ext cx="8281364" cy="4860762"/>
              <a:chOff x="431318" y="931207"/>
              <a:chExt cx="8281364" cy="486076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851920" y="931207"/>
                <a:ext cx="4860762" cy="4860762"/>
                <a:chOff x="3851920" y="931207"/>
                <a:chExt cx="4860762" cy="4860762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3851920" y="931207"/>
                  <a:ext cx="4860762" cy="4860762"/>
                </a:xfrm>
                <a:prstGeom prst="ellipse">
                  <a:avLst/>
                </a:prstGeom>
                <a:solidFill>
                  <a:schemeClr val="accent1">
                    <a:alpha val="1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986157" y="1484784"/>
                  <a:ext cx="25922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 Rounded MT Bold" panose="020F0704030504030204" pitchFamily="34" charset="0"/>
                    </a:rPr>
                    <a:t>ALLERGY</a:t>
                  </a:r>
                  <a:endParaRPr lang="en-GB" b="1" dirty="0">
                    <a:solidFill>
                      <a:schemeClr val="accent5">
                        <a:lumMod val="50000"/>
                      </a:schemeClr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431318" y="931207"/>
                <a:ext cx="7681868" cy="4860762"/>
                <a:chOff x="431318" y="931207"/>
                <a:chExt cx="7681868" cy="486076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431318" y="931207"/>
                  <a:ext cx="4860762" cy="4860762"/>
                  <a:chOff x="431318" y="931207"/>
                  <a:chExt cx="4860762" cy="4860762"/>
                </a:xfrm>
              </p:grpSpPr>
              <p:sp>
                <p:nvSpPr>
                  <p:cNvPr id="5" name="Oval 4"/>
                  <p:cNvSpPr/>
                  <p:nvPr/>
                </p:nvSpPr>
                <p:spPr>
                  <a:xfrm>
                    <a:off x="431318" y="931207"/>
                    <a:ext cx="4860762" cy="4860762"/>
                  </a:xfrm>
                  <a:prstGeom prst="ellipse">
                    <a:avLst/>
                  </a:prstGeom>
                  <a:solidFill>
                    <a:schemeClr val="accent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565555" y="1484784"/>
                    <a:ext cx="259228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</a:rPr>
                      <a:t>I</a:t>
                    </a:r>
                    <a:r>
                      <a:rPr lang="en-GB" sz="2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</a:rPr>
                      <a:t>MMUNOLOGY</a:t>
                    </a:r>
                    <a:endParaRPr lang="en-GB" b="1" dirty="0">
                      <a:solidFill>
                        <a:schemeClr val="accent5">
                          <a:lumMod val="50000"/>
                        </a:schemeClr>
                      </a:solidFill>
                      <a:latin typeface="Arial Rounded MT Bold" panose="020F0704030504030204" pitchFamily="34" charset="0"/>
                    </a:endParaRPr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3635896" y="2211473"/>
                  <a:ext cx="1800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Accreditation</a:t>
                  </a:r>
                  <a:endParaRPr lang="en-GB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83568" y="2556894"/>
                  <a:ext cx="30963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Immunoglobulin Governance</a:t>
                  </a:r>
                  <a:endParaRPr lang="en-GB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11561" y="3361588"/>
                  <a:ext cx="30963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Immunoglobulin Procurement</a:t>
                  </a:r>
                  <a:endParaRPr lang="en-GB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83568" y="4149080"/>
                  <a:ext cx="30963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Home Therapy</a:t>
                  </a:r>
                  <a:endParaRPr lang="en-GB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016842" y="2899923"/>
                  <a:ext cx="30963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Pharmacist Prescriber Urticaria Clinics</a:t>
                  </a:r>
                  <a:endParaRPr lang="en-GB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  <p:cxnSp>
            <p:nvCxnSpPr>
              <p:cNvPr id="22" name="Straight Arrow Connector 21"/>
              <p:cNvCxnSpPr>
                <a:endCxn id="14" idx="2"/>
              </p:cNvCxnSpPr>
              <p:nvPr/>
            </p:nvCxnSpPr>
            <p:spPr>
              <a:xfrm flipV="1">
                <a:off x="4535996" y="2580805"/>
                <a:ext cx="0" cy="1568276"/>
              </a:xfrm>
              <a:prstGeom prst="straightConnector1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8" idx="2"/>
              </p:cNvCxnSpPr>
              <p:nvPr/>
            </p:nvCxnSpPr>
            <p:spPr>
              <a:xfrm flipH="1" flipV="1">
                <a:off x="2231740" y="4518412"/>
                <a:ext cx="1328471" cy="648942"/>
              </a:xfrm>
              <a:prstGeom prst="straightConnector1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2555776" y="3730920"/>
                <a:ext cx="1094916" cy="922216"/>
              </a:xfrm>
              <a:prstGeom prst="straightConnector1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 flipV="1">
                <a:off x="3419872" y="2852936"/>
                <a:ext cx="576066" cy="1480810"/>
              </a:xfrm>
              <a:prstGeom prst="straightConnector1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5299302" y="3546254"/>
                <a:ext cx="1180688" cy="1001342"/>
              </a:xfrm>
              <a:prstGeom prst="straightConnector1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Improving Local Immunoglobulin Governance and Procurement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Historic usage of immunoglobulin has increased by 10</a:t>
            </a:r>
            <a:r>
              <a:rPr lang="en-GB" sz="2400" dirty="0"/>
              <a:t>% year on </a:t>
            </a:r>
            <a:r>
              <a:rPr lang="en-GB" sz="2400" dirty="0" smtClean="0"/>
              <a:t>year</a:t>
            </a:r>
          </a:p>
          <a:p>
            <a:r>
              <a:rPr lang="en-GB" sz="2400" dirty="0" smtClean="0"/>
              <a:t>6.8million grams </a:t>
            </a:r>
            <a:r>
              <a:rPr lang="en-GB" sz="2400" dirty="0"/>
              <a:t>of immunoglobulin </a:t>
            </a:r>
            <a:r>
              <a:rPr lang="en-GB" sz="2400" dirty="0" smtClean="0"/>
              <a:t>was allocated to the UK for </a:t>
            </a:r>
            <a:r>
              <a:rPr lang="en-GB" sz="2400" dirty="0"/>
              <a:t>18/19.</a:t>
            </a:r>
          </a:p>
          <a:p>
            <a:r>
              <a:rPr lang="en-GB" sz="2400" dirty="0" smtClean="0"/>
              <a:t>However, consumption is predicted to increase by </a:t>
            </a:r>
            <a:r>
              <a:rPr lang="en-GB" sz="2400" dirty="0"/>
              <a:t>20% </a:t>
            </a:r>
            <a:r>
              <a:rPr lang="en-GB" sz="2400" dirty="0" smtClean="0"/>
              <a:t>in 18/19 resulting in a potential deficit of ~0.6 million grams.</a:t>
            </a:r>
            <a:endParaRPr lang="en-GB" sz="2400" dirty="0"/>
          </a:p>
          <a:p>
            <a:endParaRPr lang="en-GB" dirty="0" smtClean="0"/>
          </a:p>
        </p:txBody>
      </p:sp>
      <p:pic>
        <p:nvPicPr>
          <p:cNvPr id="5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43608" y="4023579"/>
            <a:ext cx="7776864" cy="2627346"/>
            <a:chOff x="1187624" y="4077072"/>
            <a:chExt cx="7776864" cy="2627346"/>
          </a:xfrm>
        </p:grpSpPr>
        <p:grpSp>
          <p:nvGrpSpPr>
            <p:cNvPr id="7" name="Group 6"/>
            <p:cNvGrpSpPr/>
            <p:nvPr/>
          </p:nvGrpSpPr>
          <p:grpSpPr>
            <a:xfrm>
              <a:off x="3671900" y="4987409"/>
              <a:ext cx="2160240" cy="1717009"/>
              <a:chOff x="3671900" y="4987409"/>
              <a:chExt cx="2160240" cy="171700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851920" y="4987409"/>
                <a:ext cx="1800200" cy="17170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671900" y="5522748"/>
                <a:ext cx="2160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National Shortage</a:t>
                </a:r>
                <a:endParaRPr lang="en-GB" b="1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190452" y="5338082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vCJD</a:t>
              </a:r>
              <a:r>
                <a:rPr lang="en-GB" dirty="0" smtClean="0"/>
                <a:t> vs. UK production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87624" y="4767685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International Market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1880" y="4077072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Increased prevalence of immunodeficiency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56176" y="4767685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New indications i.e. CAR-T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4208" y="5661248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/>
                <a:t>Forecasting Issues</a:t>
              </a:r>
              <a:endParaRPr lang="en-GB" dirty="0"/>
            </a:p>
          </p:txBody>
        </p:sp>
        <p:cxnSp>
          <p:nvCxnSpPr>
            <p:cNvPr id="13" name="Straight Arrow Connector 12"/>
            <p:cNvCxnSpPr>
              <a:stCxn id="10" idx="2"/>
            </p:cNvCxnSpPr>
            <p:nvPr/>
          </p:nvCxnSpPr>
          <p:spPr>
            <a:xfrm>
              <a:off x="4752020" y="4723403"/>
              <a:ext cx="0" cy="2640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652120" y="5845913"/>
              <a:ext cx="144016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519772" y="5845914"/>
              <a:ext cx="133214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1"/>
            </p:cNvCxnSpPr>
            <p:nvPr/>
          </p:nvCxnSpPr>
          <p:spPr>
            <a:xfrm flipH="1">
              <a:off x="5508104" y="4952351"/>
              <a:ext cx="648072" cy="42086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275856" y="4987409"/>
              <a:ext cx="720080" cy="38580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42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Improving Local Immunoglobulin Governance and Procurement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5257800"/>
          </a:xfrm>
        </p:spPr>
        <p:txBody>
          <a:bodyPr>
            <a:noAutofit/>
          </a:bodyPr>
          <a:lstStyle/>
          <a:p>
            <a:r>
              <a:rPr lang="en-GB" sz="2800" dirty="0" smtClean="0"/>
              <a:t>Achieved Trigger 4 of Medicines Optimisation CQUIN 2017/18.</a:t>
            </a:r>
          </a:p>
          <a:p>
            <a:r>
              <a:rPr lang="en-GB" sz="2800" dirty="0" smtClean="0"/>
              <a:t>In March 2018 NHS England request urgent action due to national shortage of IVIG.</a:t>
            </a:r>
          </a:p>
          <a:p>
            <a:r>
              <a:rPr lang="en-GB" sz="2800" dirty="0" smtClean="0"/>
              <a:t>Pharmacy produced a multi-disciplinary action plan and executive summary in April 2018.</a:t>
            </a:r>
          </a:p>
          <a:p>
            <a:pPr lvl="1"/>
            <a:r>
              <a:rPr lang="en-GB" sz="2400" dirty="0" smtClean="0"/>
              <a:t>Supported by Immunoglobulin Assessment Panel (IAP).</a:t>
            </a:r>
          </a:p>
          <a:p>
            <a:pPr lvl="1"/>
            <a:r>
              <a:rPr lang="en-GB" sz="2400" dirty="0" smtClean="0"/>
              <a:t>Completed action plan approved by Trust Executive Committee and </a:t>
            </a:r>
            <a:r>
              <a:rPr lang="en-GB" sz="2400" dirty="0"/>
              <a:t>Q</a:t>
            </a:r>
            <a:r>
              <a:rPr lang="en-GB" sz="2400" dirty="0" smtClean="0"/>
              <a:t>uality Assurance Committee. </a:t>
            </a:r>
          </a:p>
        </p:txBody>
      </p:sp>
      <p:pic>
        <p:nvPicPr>
          <p:cNvPr id="5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Improving Local Immunoglobulin Governance and Procurement</a:t>
            </a:r>
            <a:endParaRPr lang="en-GB" dirty="0"/>
          </a:p>
        </p:txBody>
      </p:sp>
      <p:pic>
        <p:nvPicPr>
          <p:cNvPr id="5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60994"/>
              </p:ext>
            </p:extLst>
          </p:nvPr>
        </p:nvGraphicFramePr>
        <p:xfrm>
          <a:off x="179511" y="2343572"/>
          <a:ext cx="879956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33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Clinical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Operational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Pharmacy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Governance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Review </a:t>
                      </a:r>
                      <a:r>
                        <a:rPr lang="en-GB" sz="1600" dirty="0" err="1" smtClean="0"/>
                        <a:t>SAgD</a:t>
                      </a:r>
                      <a:r>
                        <a:rPr lang="en-GB" sz="1600" baseline="0" dirty="0" smtClean="0"/>
                        <a:t> patients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Monthly</a:t>
                      </a:r>
                      <a:r>
                        <a:rPr lang="en-GB" sz="1600" baseline="0" dirty="0" smtClean="0"/>
                        <a:t> IAP meetings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Review procurement</a:t>
                      </a:r>
                      <a:r>
                        <a:rPr lang="en-GB" sz="1600" baseline="0" dirty="0" smtClean="0"/>
                        <a:t> data monthly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Update</a:t>
                      </a:r>
                      <a:r>
                        <a:rPr lang="en-GB" sz="1600" baseline="0" dirty="0" smtClean="0"/>
                        <a:t> risk registers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Consider</a:t>
                      </a:r>
                      <a:r>
                        <a:rPr lang="en-GB" sz="1600" baseline="0" dirty="0" smtClean="0"/>
                        <a:t> PLEX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Pathway for grey indications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Produce guidance on brand selection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Ratification by</a:t>
                      </a:r>
                      <a:r>
                        <a:rPr lang="en-GB" sz="1600" baseline="0" dirty="0" smtClean="0"/>
                        <a:t> Trust Executive Committee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Ensure</a:t>
                      </a:r>
                      <a:r>
                        <a:rPr lang="en-GB" sz="1600" baseline="0" dirty="0" smtClean="0"/>
                        <a:t> 1g/kg dosing for ITP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Escalation pathway for non-compliance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Manage withdrawal of </a:t>
                      </a:r>
                      <a:r>
                        <a:rPr lang="en-GB" sz="1600" dirty="0" err="1" smtClean="0"/>
                        <a:t>Kiovig</a:t>
                      </a:r>
                      <a:r>
                        <a:rPr lang="en-GB" sz="1600" dirty="0" smtClean="0"/>
                        <a:t>®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Produce</a:t>
                      </a:r>
                      <a:r>
                        <a:rPr lang="en-GB" sz="1600" baseline="0" dirty="0" smtClean="0"/>
                        <a:t> patient communication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Consider trial of steroids in CIDP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Optimise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sc</a:t>
                      </a:r>
                      <a:r>
                        <a:rPr lang="en-GB" sz="1600" baseline="0" dirty="0" smtClean="0"/>
                        <a:t> usage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Review long-term autoimmune</a:t>
                      </a:r>
                      <a:r>
                        <a:rPr lang="en-GB" sz="1600" baseline="0" dirty="0" smtClean="0"/>
                        <a:t> neuropathies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Validate CMU data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Produce</a:t>
                      </a:r>
                      <a:r>
                        <a:rPr lang="en-GB" sz="1600" baseline="0" dirty="0" smtClean="0"/>
                        <a:t> guidance on the use in sepsis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Summary of action plan based upon NHS England and local initiatives:</a:t>
            </a:r>
          </a:p>
        </p:txBody>
      </p:sp>
    </p:spTree>
    <p:extLst>
      <p:ext uri="{BB962C8B-B14F-4D97-AF65-F5344CB8AC3E}">
        <p14:creationId xmlns:p14="http://schemas.microsoft.com/office/powerpoint/2010/main" val="35061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Improving Local Immunoglobulin Governance and Procurement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Compared to 17/18 UHNM demonstrated a reduction in immunoglobulin usage: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-	Reduced overall </a:t>
            </a:r>
            <a:r>
              <a:rPr lang="en-GB" sz="2800" dirty="0"/>
              <a:t>usage by 12%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-	Reduced </a:t>
            </a:r>
            <a:r>
              <a:rPr lang="en-GB" sz="2800" dirty="0"/>
              <a:t>IV usage by 20% in </a:t>
            </a:r>
            <a:r>
              <a:rPr lang="en-GB" sz="2800" dirty="0" smtClean="0"/>
              <a:t>18/19</a:t>
            </a:r>
          </a:p>
          <a:p>
            <a:r>
              <a:rPr lang="en-GB" sz="2800" dirty="0" smtClean="0"/>
              <a:t>Compared with an anticipated growth of 10% in 18/19, this represents ~20% reduction in overall usage. 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	-	</a:t>
            </a:r>
            <a:r>
              <a:rPr lang="en-GB" sz="2400" dirty="0" smtClean="0"/>
              <a:t>Approximately </a:t>
            </a:r>
            <a:r>
              <a:rPr lang="en-GB" sz="2400" dirty="0"/>
              <a:t>£500,000 saving per annum </a:t>
            </a:r>
            <a:r>
              <a:rPr lang="en-GB" sz="2400" dirty="0" smtClean="0"/>
              <a:t>for 		NHS England specialised commissioning  			services.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5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3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54380" r="49974" b="25773"/>
          <a:stretch/>
        </p:blipFill>
        <p:spPr bwMode="auto">
          <a:xfrm rot="16200000">
            <a:off x="-1286644" y="3635524"/>
            <a:ext cx="4509120" cy="1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Improving Local Immunoglobulin Governance and Procurement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Immunoglobulin framework </a:t>
            </a:r>
            <a:r>
              <a:rPr lang="en-GB" sz="2800" dirty="0"/>
              <a:t>introduced in June 2016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Pharmacy procurement processes include: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	CMU tender validations.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	Relationship with </a:t>
            </a:r>
            <a:r>
              <a:rPr lang="en-GB" sz="2400" dirty="0" err="1" smtClean="0"/>
              <a:t>pharma</a:t>
            </a:r>
            <a:r>
              <a:rPr lang="en-GB" sz="2400" dirty="0" smtClean="0"/>
              <a:t> companies.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	Monthly review of usage, allocation 				and stock.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	-	Release monthly block orders.</a:t>
            </a:r>
          </a:p>
        </p:txBody>
      </p:sp>
      <p:pic>
        <p:nvPicPr>
          <p:cNvPr id="5" name="Picture 2" descr="http://uhnm/media/893661/University%20Hospitals%20of%20North%20Midlands%20NHS%20Trust%20–%20RGB%20BLU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8369" r="8295" b="18381"/>
          <a:stretch/>
        </p:blipFill>
        <p:spPr bwMode="auto">
          <a:xfrm>
            <a:off x="7431146" y="5949280"/>
            <a:ext cx="1547925" cy="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660</Words>
  <Application>Microsoft Office PowerPoint</Application>
  <PresentationFormat>On-screen Show (4:3)</PresentationFormat>
  <Paragraphs>145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Rounded MT Bold</vt:lpstr>
      <vt:lpstr>Calibri</vt:lpstr>
      <vt:lpstr>Office Theme</vt:lpstr>
      <vt:lpstr>The Benefits of Pharmacy Involvement within Immunology  and Allergy Services</vt:lpstr>
      <vt:lpstr>Overview of UHNM Immunology and Allergy Service</vt:lpstr>
      <vt:lpstr>Overview of UHNM Immunology and Allergy Service</vt:lpstr>
      <vt:lpstr>PowerPoint Presentation</vt:lpstr>
      <vt:lpstr>Improving Local Immunoglobulin Governance and Procurement</vt:lpstr>
      <vt:lpstr>Improving Local Immunoglobulin Governance and Procurement</vt:lpstr>
      <vt:lpstr>Improving Local Immunoglobulin Governance and Procurement</vt:lpstr>
      <vt:lpstr>Improving Local Immunoglobulin Governance and Procurement</vt:lpstr>
      <vt:lpstr>Improving Local Immunoglobulin Governance and Procurement</vt:lpstr>
      <vt:lpstr>Improving Regional Immunoglobulin Management</vt:lpstr>
      <vt:lpstr>Pharmacy Technician Role in Immunoglobulin Management</vt:lpstr>
      <vt:lpstr>Pharmacist Urticaria &amp; Angioedema Clinic</vt:lpstr>
      <vt:lpstr>Home Therapy</vt:lpstr>
      <vt:lpstr>Allergy and Immunology Accreditation</vt:lpstr>
      <vt:lpstr>Pharmacy Value to the Clinical Team</vt:lpstr>
      <vt:lpstr>Next Steps…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Benefits of Pharmacy Involvement within Immunology and Allergy</dc:title>
  <dc:creator>Clarke, Daniel (RJE) UHNM</dc:creator>
  <cp:lastModifiedBy>Joanne Causer</cp:lastModifiedBy>
  <cp:revision>66</cp:revision>
  <dcterms:created xsi:type="dcterms:W3CDTF">2019-03-25T13:06:26Z</dcterms:created>
  <dcterms:modified xsi:type="dcterms:W3CDTF">2019-04-02T14:07:47Z</dcterms:modified>
</cp:coreProperties>
</file>