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74" r:id="rId2"/>
    <p:sldId id="287" r:id="rId3"/>
    <p:sldId id="335" r:id="rId4"/>
    <p:sldId id="334" r:id="rId5"/>
    <p:sldId id="315" r:id="rId6"/>
    <p:sldId id="289" r:id="rId7"/>
    <p:sldId id="262" r:id="rId8"/>
    <p:sldId id="330" r:id="rId9"/>
    <p:sldId id="332" r:id="rId10"/>
    <p:sldId id="270" r:id="rId11"/>
    <p:sldId id="331" r:id="rId12"/>
    <p:sldId id="284" r:id="rId13"/>
    <p:sldId id="318" r:id="rId14"/>
    <p:sldId id="312" r:id="rId15"/>
    <p:sldId id="319" r:id="rId16"/>
    <p:sldId id="311" r:id="rId17"/>
    <p:sldId id="323" r:id="rId18"/>
    <p:sldId id="307" r:id="rId19"/>
    <p:sldId id="320" r:id="rId20"/>
    <p:sldId id="276" r:id="rId21"/>
    <p:sldId id="310" r:id="rId22"/>
    <p:sldId id="333" r:id="rId23"/>
    <p:sldId id="32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846"/>
  </p:normalViewPr>
  <p:slideViewPr>
    <p:cSldViewPr snapToGrid="0">
      <p:cViewPr varScale="1">
        <p:scale>
          <a:sx n="93" d="100"/>
          <a:sy n="93" d="100"/>
        </p:scale>
        <p:origin x="21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201A1-210A-704C-87E6-7A33C94368A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D8C82-0DA0-4C46-A958-B4DBF0B54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31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5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8C82-0DA0-4C46-A958-B4DBF0B54B3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97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EE49-99CD-C88E-FFBF-D30F6A862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22BFF3-7602-F274-2EDB-2AA231A94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479E-40AB-7F06-A3C5-E429A331C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Lets start with a short video</a:t>
            </a:r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Complex co-morbidity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Health system, working collaboratively across NHS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Holistic care rather than disease focused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Environmental health, sustainable healthcare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Social agendas, health equity</a:t>
            </a:r>
          </a:p>
          <a:p>
            <a:pPr marL="171450" indent="-171450">
              <a:buFontTx/>
              <a:buChar char="-"/>
            </a:pP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CA897-6E86-5927-DF48-DA2BA98BC6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23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39D5-C3D7-C26B-6917-0E7F2D7ED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A1EFC-E946-794D-1F28-836F60BB2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4555A-2233-8827-449B-EC0344204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E3D68-58AD-AAE6-B2A7-F8193EF6FD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17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87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37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GUM clinic, public health and GP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37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696AC-F155-E2FA-AF56-95FE16039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13383-8E15-3166-8820-DAB087306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1B3A1-94C5-D390-3931-ACBAAE7C9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3B3C9-D722-BCE1-4783-924C07BB37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47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47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39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1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75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Approximately 5 posts lined up for august 2024 pilot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476C0-A5F7-094B-8C94-270895C261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17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to undertake a health equity audit</a:t>
            </a:r>
          </a:p>
          <a:p>
            <a:r>
              <a:rPr lang="en-GB" dirty="0"/>
              <a:t>Tools and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99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0E966-C691-C84B-906D-4508C94B19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9697-B487-3A2C-163E-DB813C76D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7D505-23BE-2899-8FED-071A5C443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7CBEF-F735-625E-2A10-DA1921F2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8213-402D-CCCB-3ED2-F339F42F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0366B-614E-712F-D874-6B3746ED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18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E9B06-E4FB-9F5B-2303-523F28CB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D43F0-6092-6F8F-920E-050EC2845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01D43-DE34-FA9F-ED0F-471640F0B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E903B-66C8-DC12-B891-BAF2DB49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93FCE-FE2B-1D98-7DB7-7BC1A847F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24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1F99F-0912-0475-13DC-85B622EE1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B05BB-A2AA-434A-A622-1057756FF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27C2F-803C-0DB3-6D59-540025599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1E7B9-1B6B-8915-8BD7-C5FAE66EF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855B5-3F45-06C7-3E8F-F7D6D886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33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7FE1-CA56-0FB4-80C1-1D782299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19734-6130-36D6-D1F1-D54C5E701C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99AF7-7EA6-14AE-F6BB-F2D1F0E95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16B58-1643-209C-E248-3AF4326EF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A7679C-1F8F-4278-E7B1-4F5A7887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08485-6320-3D79-92BA-27864AA3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02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2F1B-B839-0911-9495-7A29AFC0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D83F8-A1E5-9CAD-6CE7-DBD968CED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5B7C6-FF0E-7F8A-5E20-E94C6A09E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69E3B9-04C4-7E38-B3C5-7CCDFD944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C4282-1780-F09A-8D2D-FD1A1B593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B4B61D-F6C0-79F8-E4B6-32B2E49C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5B7691-B725-55D2-FF53-76B15CC50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1B14D5-5FDF-2920-0EE4-7DD42A4C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74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C523-581A-750E-42DA-8CF5FF024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E8793C-75F7-5CBB-4F89-06EA2E248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CEF5-B2A5-A53E-AF68-41962574D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FD3D3-A84A-9532-507A-E0C0A465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4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A33160-2785-0D6F-4E51-D5F40304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2C9D4A-CF34-1A78-26E7-AC41A40A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8DEC5-DCD0-4F9B-DFB1-C12A9C8C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1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EC822-61A1-BFC8-746F-510136576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9D37D-8490-E800-8823-E3B20F909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94C76-C6B4-0813-14A4-1910C22CE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F0B9-4E85-B3A8-2C7A-613A9147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C6902-EDC0-661B-403D-0AA631FA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BF77E-17FA-69FD-713E-819FE61D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67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DDD0-7D9B-6244-3F03-77D966D0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000DAB-0FEA-83EB-A951-CE5B742E8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83164-D035-D55E-9FE9-7ABC2D2C3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A50F8-E1C2-768B-139F-D409D7926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AEDB9-D16A-3B37-D0BC-9FF5F4BE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8D8ECB-5F18-E28F-A466-76061C90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86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D65D-45C8-E4DC-19EB-C95F24B8B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7B550-3A59-F866-4DE1-60EFD985F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5DB4-BD47-D017-56B9-8042A17B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06D4D-1319-E10A-CDB1-FB344ADA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FF433-A8B8-FDD7-D34B-617FF614D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32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206F0-6F90-CB2E-29A2-4BEEEEA49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AA181-BF99-74CC-54AA-31BB8F08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53763-1121-26AA-5351-2CC7141A4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378D8-1390-BF2D-49B7-705D6409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E7473-B400-151E-A886-6AFFDD4F1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4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063E18-2178-8709-A93E-2602E43B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D000C-4537-D107-D877-E7E5EEA25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58038-6567-3995-ED45-6BF33F216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C3CDF4-C860-FD4B-BB09-DF96247EEA1A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73A0F-6949-60BA-39C0-D2707B553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1935F-B60E-3AF8-3E89-0C8FE7E99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069D2-8835-9C49-AB21-164FC72608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62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media" Target="../media/media3.m4a"/><Relationship Id="rId7" Type="http://schemas.openxmlformats.org/officeDocument/2006/relationships/image" Target="../media/image3.png"/><Relationship Id="rId2" Type="http://schemas.openxmlformats.org/officeDocument/2006/relationships/video" Target="https://www.youtube.com/embed/Lr5ygX3Txyk?feature=oembed" TargetMode="Externa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4a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9.jpe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11" Type="http://schemas.openxmlformats.org/officeDocument/2006/relationships/image" Target="../media/image31.jpeg"/><Relationship Id="rId5" Type="http://schemas.openxmlformats.org/officeDocument/2006/relationships/image" Target="../media/image26.png"/><Relationship Id="rId10" Type="http://schemas.openxmlformats.org/officeDocument/2006/relationships/image" Target="../media/image30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024D19-EB40-EC4F-B3A8-17DAEF614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668177A-70FD-2C4A-AD74-44391A7DFE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7709" y="128054"/>
            <a:ext cx="7576581" cy="53093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F6B2A0-CDB0-2D41-8986-4B3C3F9E073A}"/>
              </a:ext>
            </a:extLst>
          </p:cNvPr>
          <p:cNvSpPr txBox="1"/>
          <p:nvPr/>
        </p:nvSpPr>
        <p:spPr>
          <a:xfrm>
            <a:off x="1127504" y="5392133"/>
            <a:ext cx="10035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Enhance Foundation </a:t>
            </a:r>
            <a:r>
              <a:rPr lang="en-US" sz="4800" dirty="0" err="1">
                <a:solidFill>
                  <a:schemeClr val="accent1">
                    <a:lumMod val="75000"/>
                  </a:schemeClr>
                </a:solidFill>
              </a:rPr>
              <a:t>Programme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     Induction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(East Midlands)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91EA93A7-885F-D765-7C5B-08B9044CA4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914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33"/>
    </mc:Choice>
    <mc:Fallback xmlns="">
      <p:transition spd="slow" advTm="11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9FAA-43A7-9142-B6C1-0834FA47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DA1952-700B-4F45-93AC-FBA68CA46E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3403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Enhance overview</a:t>
            </a:r>
          </a:p>
          <a:p>
            <a:r>
              <a:rPr lang="en-US" sz="3200" dirty="0"/>
              <a:t>PGVLE</a:t>
            </a:r>
          </a:p>
          <a:p>
            <a:r>
              <a:rPr lang="en-US" sz="3200" dirty="0"/>
              <a:t>Time commitments and expectations</a:t>
            </a:r>
          </a:p>
          <a:p>
            <a:r>
              <a:rPr lang="en-US" sz="3200" dirty="0"/>
              <a:t>Enhance explore placements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198B8AA-71E6-674F-B0FD-E39E4CE321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D2C78EE-F037-5B45-BC6A-9815B63C3123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44164B-8396-C541-87BE-192C53BE5BBC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Topics to be covered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9623D4C9-C669-1C5D-B6EB-76E49646D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B9D491-C368-312C-EAB9-2704972E35A2}"/>
              </a:ext>
            </a:extLst>
          </p:cNvPr>
          <p:cNvSpPr txBox="1"/>
          <p:nvPr/>
        </p:nvSpPr>
        <p:spPr>
          <a:xfrm>
            <a:off x="7301345" y="5668806"/>
            <a:ext cx="4388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Let’s start with a short video</a:t>
            </a:r>
          </a:p>
        </p:txBody>
      </p:sp>
    </p:spTree>
    <p:extLst>
      <p:ext uri="{BB962C8B-B14F-4D97-AF65-F5344CB8AC3E}">
        <p14:creationId xmlns:p14="http://schemas.microsoft.com/office/powerpoint/2010/main" val="1340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2012"/>
    </mc:Choice>
    <mc:Fallback xmlns="">
      <p:transition advTm="22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129E1-B86B-FEDF-D2E9-07A07384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AC6C7-1B6F-5819-C204-E9BD39509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5B0AA2F-1E2F-9AF4-652E-44D62A6091AC}"/>
              </a:ext>
            </a:extLst>
          </p:cNvPr>
          <p:cNvSpPr/>
          <p:nvPr/>
        </p:nvSpPr>
        <p:spPr>
          <a:xfrm>
            <a:off x="-14292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67485B-95CB-56BE-5007-F12A5342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54" y="16589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The goal of Enhance</a:t>
            </a:r>
          </a:p>
        </p:txBody>
      </p:sp>
      <p:pic>
        <p:nvPicPr>
          <p:cNvPr id="5" name="Online Media 4" descr="Introduction to the enhance programme">
            <a:hlinkClick r:id="" action="ppaction://media"/>
            <a:extLst>
              <a:ext uri="{FF2B5EF4-FFF2-40B4-BE49-F238E27FC236}">
                <a16:creationId xmlns:a16="http://schemas.microsoft.com/office/drawing/2014/main" id="{0855D161-2DDE-229C-7622-FDE4FDFB503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1543874" y="1812308"/>
            <a:ext cx="8068212" cy="455853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B5734C85-94B8-AB3F-3572-422BA0EAD0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339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4146"/>
    </mc:Choice>
    <mc:Fallback xmlns="">
      <p:transition spd="slow" advClick="0" advTm="164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" objId="5"/>
        <p14:pauseEvt time="164146" objId="5"/>
        <p14:stopEvt time="164146" objId="5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98FB5-CFD4-662B-CEFE-87EBCA927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0A8B3F-9263-14C1-FD22-4891EB4BE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5692169-F158-3BD4-546A-4B1710461A1B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16">
            <a:extLst>
              <a:ext uri="{FF2B5EF4-FFF2-40B4-BE49-F238E27FC236}">
                <a16:creationId xmlns:a16="http://schemas.microsoft.com/office/drawing/2014/main" id="{542B49DE-0E2D-9E15-F902-F8B3FFFA78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170" y="1743076"/>
            <a:ext cx="1620796" cy="21145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99E874A-EF1C-E2C8-D363-C573BECD4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54" y="16589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What is the enhance </a:t>
            </a:r>
            <a:r>
              <a:rPr lang="en-US" sz="40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programme</a:t>
            </a:r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?</a:t>
            </a:r>
          </a:p>
        </p:txBody>
      </p:sp>
      <p:sp>
        <p:nvSpPr>
          <p:cNvPr id="19" name="Circular Arrow 18">
            <a:extLst>
              <a:ext uri="{FF2B5EF4-FFF2-40B4-BE49-F238E27FC236}">
                <a16:creationId xmlns:a16="http://schemas.microsoft.com/office/drawing/2014/main" id="{54A2266B-3B5C-0019-BF37-C3D53365EE62}"/>
              </a:ext>
            </a:extLst>
          </p:cNvPr>
          <p:cNvSpPr/>
          <p:nvPr/>
        </p:nvSpPr>
        <p:spPr>
          <a:xfrm rot="20736584">
            <a:off x="3692929" y="2228426"/>
            <a:ext cx="2392938" cy="2311075"/>
          </a:xfrm>
          <a:prstGeom prst="circularArrow">
            <a:avLst>
              <a:gd name="adj1" fmla="val 6383"/>
              <a:gd name="adj2" fmla="val 1134477"/>
              <a:gd name="adj3" fmla="val 475680"/>
              <a:gd name="adj4" fmla="val 16296553"/>
              <a:gd name="adj5" fmla="val 85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4D5CD0-9904-9887-AED0-2FBF02350F0E}"/>
              </a:ext>
            </a:extLst>
          </p:cNvPr>
          <p:cNvGrpSpPr/>
          <p:nvPr/>
        </p:nvGrpSpPr>
        <p:grpSpPr>
          <a:xfrm>
            <a:off x="3170751" y="4165330"/>
            <a:ext cx="8916476" cy="2114551"/>
            <a:chOff x="3170751" y="4029075"/>
            <a:chExt cx="8916476" cy="211455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C6C0CA2-947C-4E41-24A2-7D8F938C4D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0751" y="4029075"/>
              <a:ext cx="8916476" cy="211455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989845B-5DD0-E285-0BDE-647913872747}"/>
                </a:ext>
              </a:extLst>
            </p:cNvPr>
            <p:cNvSpPr/>
            <p:nvPr/>
          </p:nvSpPr>
          <p:spPr>
            <a:xfrm>
              <a:off x="3443288" y="5114925"/>
              <a:ext cx="6543675" cy="71437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31A0D4-3D0E-09A4-463A-250F5E78B325}"/>
                </a:ext>
              </a:extLst>
            </p:cNvPr>
            <p:cNvSpPr txBox="1"/>
            <p:nvPr/>
          </p:nvSpPr>
          <p:spPr>
            <a:xfrm>
              <a:off x="3696467" y="5242717"/>
              <a:ext cx="5633271" cy="46166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70C0"/>
                  </a:solidFill>
                  <a:latin typeface="Arial" charset="0"/>
                  <a:ea typeface="Arial" charset="0"/>
                  <a:cs typeface="Arial" charset="0"/>
                </a:rPr>
                <a:t>enhance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9D115C7-53A6-BBCF-B807-2DCC05BEC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1300" y="1743075"/>
            <a:ext cx="1623975" cy="2114551"/>
          </a:xfrm>
          <a:prstGeom prst="rect">
            <a:avLst/>
          </a:prstGeom>
        </p:spPr>
      </p:pic>
      <p:pic>
        <p:nvPicPr>
          <p:cNvPr id="4" name="Picture 3" descr="A diagram of a diagram&#10;&#10;Description automatically generated">
            <a:extLst>
              <a:ext uri="{FF2B5EF4-FFF2-40B4-BE49-F238E27FC236}">
                <a16:creationId xmlns:a16="http://schemas.microsoft.com/office/drawing/2014/main" id="{15412A61-AB9E-A03A-C344-CDB0FDCD2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5930" y="1763035"/>
            <a:ext cx="3770875" cy="1926425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FE27D0B1-F8CA-5298-3D37-DA5F14DFE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6"/>
    </mc:Choice>
    <mc:Fallback xmlns="">
      <p:transition spd="slow" advTm="52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7066" y="35062"/>
            <a:ext cx="11599333" cy="682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Audio 22">
            <a:extLst>
              <a:ext uri="{FF2B5EF4-FFF2-40B4-BE49-F238E27FC236}">
                <a16:creationId xmlns:a16="http://schemas.microsoft.com/office/drawing/2014/main" id="{A2BFC9C6-9F22-8B63-3378-ADC031D2E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69"/>
    </mc:Choice>
    <mc:Fallback xmlns="">
      <p:transition spd="slow" advTm="26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56626-FD86-F940-AABB-0A7A72E1A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49647D-4FEB-2147-8B1D-17AF33380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64072" y="379334"/>
            <a:ext cx="11663856" cy="6113541"/>
          </a:xfrm>
        </p:spPr>
      </p:pic>
      <p:pic>
        <p:nvPicPr>
          <p:cNvPr id="21" name="Audio 20">
            <a:extLst>
              <a:ext uri="{FF2B5EF4-FFF2-40B4-BE49-F238E27FC236}">
                <a16:creationId xmlns:a16="http://schemas.microsoft.com/office/drawing/2014/main" id="{96D26BB7-8D3D-A981-A8EB-25C8D93739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8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24"/>
    </mc:Choice>
    <mc:Fallback xmlns="">
      <p:transition spd="slow" advTm="20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6333" y="1588599"/>
            <a:ext cx="111693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Enhance enable – [theory]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Available to </a:t>
            </a:r>
            <a:r>
              <a:rPr lang="en-US" sz="2400" b="1" dirty="0"/>
              <a:t>all foundation doctors </a:t>
            </a:r>
            <a:r>
              <a:rPr lang="en-US" sz="2400" dirty="0"/>
              <a:t>in England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Self-directed learning with online module workbooks, reflective practice and engagement with online resources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>
                <a:solidFill>
                  <a:srgbClr val="0070C0"/>
                </a:solidFill>
              </a:rPr>
              <a:t>Enhance explore – [theory and application]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Opportunity to apply this learning into practice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Bespoke community placements in F2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Pilot scheme August 2024-2025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Plan to offer these on Oriel as Priority </a:t>
            </a:r>
            <a:r>
              <a:rPr lang="en-US" sz="2400" dirty="0" err="1"/>
              <a:t>programmes</a:t>
            </a:r>
            <a:endParaRPr lang="en-US" sz="2400" dirty="0"/>
          </a:p>
          <a:p>
            <a:pPr marL="285750" indent="-285750">
              <a:buFont typeface="Arial" charset="0"/>
              <a:buChar char="•"/>
            </a:pPr>
            <a:endParaRPr lang="en-US" sz="2400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</p:spPr>
      </p:pic>
      <p:sp>
        <p:nvSpPr>
          <p:cNvPr id="6" name="Rounded Rectangle 5"/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for Foundation</a:t>
            </a:r>
          </a:p>
        </p:txBody>
      </p:sp>
      <p:pic>
        <p:nvPicPr>
          <p:cNvPr id="45" name="Audio 44">
            <a:extLst>
              <a:ext uri="{FF2B5EF4-FFF2-40B4-BE49-F238E27FC236}">
                <a16:creationId xmlns:a16="http://schemas.microsoft.com/office/drawing/2014/main" id="{53244BEB-CA99-F622-8C78-C30457F86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1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44"/>
    </mc:Choice>
    <mc:Fallback xmlns="">
      <p:transition spd="slow" advTm="53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6B9FD-AEBD-B3E2-2C72-B476C2C87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6F5D4-2630-DE9E-601A-2D1A4AA5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6773A91-BDEA-7066-7F20-2C245BE913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6BA17CE-E177-60CD-8944-B902EA50A9B4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1CA2CF-BD18-6BD9-9A6C-016EDEC221F4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Enable - PGVLE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7FB02-57CC-B787-F817-732532A2F2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5711" y="1698914"/>
            <a:ext cx="8791584" cy="4916559"/>
          </a:xfrm>
          <a:prstGeom prst="rect">
            <a:avLst/>
          </a:prstGeom>
        </p:spPr>
      </p:pic>
      <p:pic>
        <p:nvPicPr>
          <p:cNvPr id="83" name="Audio 82">
            <a:extLst>
              <a:ext uri="{FF2B5EF4-FFF2-40B4-BE49-F238E27FC236}">
                <a16:creationId xmlns:a16="http://schemas.microsoft.com/office/drawing/2014/main" id="{4A136BC1-A2FB-D30C-EA98-BC4FBF153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73E2F0-A20A-D7DD-1A6D-DEBBF6595FA6}"/>
              </a:ext>
            </a:extLst>
          </p:cNvPr>
          <p:cNvSpPr txBox="1"/>
          <p:nvPr/>
        </p:nvSpPr>
        <p:spPr>
          <a:xfrm>
            <a:off x="10502901" y="3599289"/>
            <a:ext cx="1689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Takes </a:t>
            </a:r>
            <a:r>
              <a:rPr lang="en-US" sz="1600" dirty="0" err="1"/>
              <a:t>approx</a:t>
            </a:r>
            <a:r>
              <a:rPr lang="en-US" sz="1600" dirty="0"/>
              <a:t> 4hrs learning per module</a:t>
            </a:r>
          </a:p>
        </p:txBody>
      </p:sp>
    </p:spTree>
    <p:extLst>
      <p:ext uri="{BB962C8B-B14F-4D97-AF65-F5344CB8AC3E}">
        <p14:creationId xmlns:p14="http://schemas.microsoft.com/office/powerpoint/2010/main" val="75691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55"/>
    </mc:Choice>
    <mc:Fallback xmlns="">
      <p:transition spd="slow" advTm="49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How can I get started?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626" y="1612433"/>
            <a:ext cx="9060655" cy="47267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256ED8-31D4-364C-AE69-5A411A34D0F7}"/>
              </a:ext>
            </a:extLst>
          </p:cNvPr>
          <p:cNvSpPr txBox="1"/>
          <p:nvPr/>
        </p:nvSpPr>
        <p:spPr>
          <a:xfrm>
            <a:off x="2030810" y="6260961"/>
            <a:ext cx="782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USERNAME = GMC NUMBER</a:t>
            </a: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D43BBFC7-A38F-75EA-397A-A966FEE31E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9409281" y="3156793"/>
            <a:ext cx="2371171" cy="2371171"/>
          </a:xfrm>
        </p:spPr>
      </p:pic>
      <p:pic>
        <p:nvPicPr>
          <p:cNvPr id="44" name="Audio 43">
            <a:extLst>
              <a:ext uri="{FF2B5EF4-FFF2-40B4-BE49-F238E27FC236}">
                <a16:creationId xmlns:a16="http://schemas.microsoft.com/office/drawing/2014/main" id="{B2690D1B-3B43-BA81-9A52-67DF949DE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74"/>
    </mc:Choice>
    <mc:Fallback xmlns="">
      <p:transition spd="slow" advTm="42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Enable - PGVLE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55207" y="4809067"/>
            <a:ext cx="948266" cy="474133"/>
          </a:xfrm>
          <a:prstGeom prst="rightArrow">
            <a:avLst>
              <a:gd name="adj1" fmla="val 2857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4681" y="1743075"/>
            <a:ext cx="9965267" cy="5217059"/>
          </a:xfr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26028F5A-E533-5CB4-8881-F0C691B336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2"/>
    </mc:Choice>
    <mc:Fallback xmlns="">
      <p:transition spd="slow" advTm="9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B9D1-6B03-A646-A975-32F22BEB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2BB5A-7E27-FF4C-949F-51F99608F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Take responsibility for your own learning</a:t>
            </a:r>
          </a:p>
          <a:p>
            <a:endParaRPr lang="en-US" sz="3200" dirty="0"/>
          </a:p>
          <a:p>
            <a:r>
              <a:rPr lang="en-US" sz="3200" dirty="0"/>
              <a:t>Use resources available in a way that suits you best and meet your learning needs</a:t>
            </a:r>
          </a:p>
          <a:p>
            <a:pPr lvl="1"/>
            <a:r>
              <a:rPr lang="en-US" sz="2800" dirty="0" err="1"/>
              <a:t>Eg</a:t>
            </a:r>
            <a:r>
              <a:rPr lang="en-US" sz="2800" dirty="0"/>
              <a:t> a </a:t>
            </a:r>
            <a:r>
              <a:rPr lang="en-US" sz="2800" dirty="0" err="1"/>
              <a:t>speciality</a:t>
            </a:r>
            <a:r>
              <a:rPr lang="en-US" sz="2800" dirty="0"/>
              <a:t> specific focus or based on your previous knowledge/experience</a:t>
            </a:r>
          </a:p>
          <a:p>
            <a:pPr lvl="1"/>
            <a:endParaRPr lang="en-US" sz="2800" dirty="0"/>
          </a:p>
          <a:p>
            <a:r>
              <a:rPr lang="en-US" sz="3200" dirty="0"/>
              <a:t>Not a limited resource bank</a:t>
            </a:r>
          </a:p>
          <a:p>
            <a:endParaRPr lang="en-US" sz="2800" dirty="0"/>
          </a:p>
          <a:p>
            <a:r>
              <a:rPr lang="en-US" sz="3200" dirty="0"/>
              <a:t>Reflect on the process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C3C7198-ED69-E444-BD2D-C9567A4CB2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8D8468A-A983-DA43-80E4-A86834F84BA6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8CA501D-B7B5-FB43-94B5-67670B516567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Self-directed learning: enhance enable</a:t>
            </a:r>
          </a:p>
        </p:txBody>
      </p:sp>
      <p:pic>
        <p:nvPicPr>
          <p:cNvPr id="57" name="Audio 56">
            <a:extLst>
              <a:ext uri="{FF2B5EF4-FFF2-40B4-BE49-F238E27FC236}">
                <a16:creationId xmlns:a16="http://schemas.microsoft.com/office/drawing/2014/main" id="{B61A09B4-6704-5987-C1E4-07E36A465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2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92"/>
    </mc:Choice>
    <mc:Fallback xmlns="">
      <p:transition spd="slow" advTm="28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927B-9188-E74A-9305-F22904AB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5F6C-CA34-9F4F-A5FA-E81BE8348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939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b="1" dirty="0"/>
              <a:t>REAL form on Horus </a:t>
            </a:r>
            <a:r>
              <a:rPr lang="en-US" sz="3200" dirty="0"/>
              <a:t>(Reflection on enhance activities and learning)</a:t>
            </a:r>
          </a:p>
          <a:p>
            <a:endParaRPr lang="en-US" sz="3200" dirty="0"/>
          </a:p>
          <a:p>
            <a:r>
              <a:rPr lang="en-US" sz="3200" b="1" dirty="0"/>
              <a:t>Feedback forms on PGVLE</a:t>
            </a:r>
          </a:p>
          <a:p>
            <a:endParaRPr lang="en-US" sz="3200" b="1" dirty="0"/>
          </a:p>
          <a:p>
            <a:endParaRPr lang="en-US" sz="2800" b="1" dirty="0"/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AD3BE711-7CC0-0F43-A1D7-ECD95D50C9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63AFF1-C0CF-9B46-BA85-1F4808F5B49D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9B0D95-B5A1-094B-944A-48DB6FE73F54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Evidencing participation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6FE67D-B469-8C6C-B356-4E8005F7C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265" y="3429000"/>
            <a:ext cx="2542598" cy="2974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71563A-4594-F260-2E2C-08B9033EE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345" y="3518329"/>
            <a:ext cx="2290305" cy="2974546"/>
          </a:xfrm>
          <a:prstGeom prst="rect">
            <a:avLst/>
          </a:prstGeom>
        </p:spPr>
      </p:pic>
      <p:pic>
        <p:nvPicPr>
          <p:cNvPr id="67" name="Audio 66">
            <a:extLst>
              <a:ext uri="{FF2B5EF4-FFF2-40B4-BE49-F238E27FC236}">
                <a16:creationId xmlns:a16="http://schemas.microsoft.com/office/drawing/2014/main" id="{7673360F-01FD-4ECF-7D67-DAD0C2D2E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86"/>
    </mc:Choice>
    <mc:Fallback xmlns="">
      <p:transition spd="slow" advTm="27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7296D-3E8C-657F-D412-0C4DFC11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ertificate of completion&#10;&#10;Description automatically generated">
            <a:extLst>
              <a:ext uri="{FF2B5EF4-FFF2-40B4-BE49-F238E27FC236}">
                <a16:creationId xmlns:a16="http://schemas.microsoft.com/office/drawing/2014/main" id="{6A081629-9B66-C5FC-2D1D-5916E4E14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52387" y="1996264"/>
            <a:ext cx="2988466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021123-944B-9ED4-9430-B9E7C58D25E9}"/>
              </a:ext>
            </a:extLst>
          </p:cNvPr>
          <p:cNvSpPr txBox="1"/>
          <p:nvPr/>
        </p:nvSpPr>
        <p:spPr>
          <a:xfrm>
            <a:off x="3043003" y="3722820"/>
            <a:ext cx="9743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ertificate of completion&#10;&#10;Description automatically generated">
            <a:extLst>
              <a:ext uri="{FF2B5EF4-FFF2-40B4-BE49-F238E27FC236}">
                <a16:creationId xmlns:a16="http://schemas.microsoft.com/office/drawing/2014/main" id="{F7533497-D84B-3579-C292-4E2892D59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617" y="1833353"/>
            <a:ext cx="3226446" cy="4477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A38E8F-7E4E-45A8-9AEC-9D2C5B629F22}"/>
              </a:ext>
            </a:extLst>
          </p:cNvPr>
          <p:cNvSpPr txBox="1"/>
          <p:nvPr/>
        </p:nvSpPr>
        <p:spPr>
          <a:xfrm>
            <a:off x="7829659" y="3968816"/>
            <a:ext cx="1009541" cy="2502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8F59019B-DD6B-7026-05AA-AEA7961EC9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824A0FA-32B7-4953-16EE-A26221F1E7DB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B7A96DB-6945-15F6-CE72-A669FEEA67D3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enable - Certificates</a:t>
            </a:r>
          </a:p>
        </p:txBody>
      </p:sp>
      <p:pic>
        <p:nvPicPr>
          <p:cNvPr id="38" name="Audio 37">
            <a:extLst>
              <a:ext uri="{FF2B5EF4-FFF2-40B4-BE49-F238E27FC236}">
                <a16:creationId xmlns:a16="http://schemas.microsoft.com/office/drawing/2014/main" id="{EC8394A3-BC7A-D4A6-2602-FDD821ACF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8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8"/>
    </mc:Choice>
    <mc:Fallback xmlns="">
      <p:transition spd="slow" advTm="12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927B-9188-E74A-9305-F22904AB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5F6C-CA34-9F4F-A5FA-E81BE8348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052" y="293925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Claim back *</a:t>
            </a:r>
            <a:r>
              <a:rPr lang="en-US" sz="3200" b="1" dirty="0"/>
              <a:t>3 days </a:t>
            </a:r>
            <a:r>
              <a:rPr lang="en-US" sz="3200" dirty="0"/>
              <a:t>in study leave after completing all the online modules.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dirty="0"/>
              <a:t>*3 days spread across F1 and F2, 1.5 days each year</a:t>
            </a:r>
          </a:p>
          <a:p>
            <a:endParaRPr lang="en-US" sz="3200" dirty="0"/>
          </a:p>
          <a:p>
            <a:endParaRPr lang="en-US" sz="3200" b="1" dirty="0"/>
          </a:p>
          <a:p>
            <a:pPr marL="0" indent="0">
              <a:buNone/>
            </a:pPr>
            <a:endParaRPr lang="en-US" sz="2800" b="1" dirty="0"/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AD3BE711-7CC0-0F43-A1D7-ECD95D50C9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63AFF1-C0CF-9B46-BA85-1F4808F5B49D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9B0D95-B5A1-094B-944A-48DB6FE73F54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Study Leave</a:t>
            </a:r>
          </a:p>
        </p:txBody>
      </p:sp>
      <p:pic>
        <p:nvPicPr>
          <p:cNvPr id="2052" name="Picture 4" descr="Study Leave | Grantown Grammar School">
            <a:extLst>
              <a:ext uri="{FF2B5EF4-FFF2-40B4-BE49-F238E27FC236}">
                <a16:creationId xmlns:a16="http://schemas.microsoft.com/office/drawing/2014/main" id="{0FFD4AFD-6B8B-0710-5E0C-01F50CD37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128" y="5002099"/>
            <a:ext cx="2514051" cy="15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Audio 25">
            <a:extLst>
              <a:ext uri="{FF2B5EF4-FFF2-40B4-BE49-F238E27FC236}">
                <a16:creationId xmlns:a16="http://schemas.microsoft.com/office/drawing/2014/main" id="{5FEBDC23-F0D3-661A-94F3-4F4FEC298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72"/>
    </mc:Choice>
    <mc:Fallback xmlns="">
      <p:transition spd="slow" advTm="41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629B-2AF3-F1FD-7BE6-F5DB50963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A6F6E-63EC-F008-A853-17C5542D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86" y="1889919"/>
            <a:ext cx="7683641" cy="4351338"/>
          </a:xfrm>
        </p:spPr>
        <p:txBody>
          <a:bodyPr/>
          <a:lstStyle/>
          <a:p>
            <a:r>
              <a:rPr lang="en-US" dirty="0"/>
              <a:t>Bespoke community placement of F2</a:t>
            </a:r>
          </a:p>
          <a:p>
            <a:endParaRPr lang="en-US" dirty="0"/>
          </a:p>
          <a:p>
            <a:r>
              <a:rPr lang="en-US" dirty="0"/>
              <a:t>Outreach work, vulnerable communities, complex comorbidity and frailty</a:t>
            </a:r>
          </a:p>
          <a:p>
            <a:endParaRPr lang="en-US" dirty="0"/>
          </a:p>
          <a:p>
            <a:r>
              <a:rPr lang="en-US" dirty="0"/>
              <a:t>Protected time for Enhance opportunities</a:t>
            </a:r>
          </a:p>
          <a:p>
            <a:endParaRPr lang="en-US" dirty="0"/>
          </a:p>
          <a:p>
            <a:r>
              <a:rPr lang="en-US" dirty="0"/>
              <a:t>Pilot 2024-2025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1540F3F-9CA7-888D-79F6-B11C2F92FD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2C01B3-49C8-B0A3-1903-8F5ABA138858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2EA598-4432-471F-56C5-F96736BFF3AD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Explore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84AD50-220C-97D2-6761-AD57F3C99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266" y="2055813"/>
            <a:ext cx="3548647" cy="430234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E29CD5D-B4F0-F83C-2543-CDAF9FEF4510}"/>
              </a:ext>
            </a:extLst>
          </p:cNvPr>
          <p:cNvSpPr/>
          <p:nvPr/>
        </p:nvSpPr>
        <p:spPr>
          <a:xfrm>
            <a:off x="10487030" y="3428942"/>
            <a:ext cx="1620251" cy="1556084"/>
          </a:xfrm>
          <a:prstGeom prst="ellipse">
            <a:avLst/>
          </a:prstGeom>
          <a:noFill/>
          <a:ln w="38100">
            <a:solidFill>
              <a:srgbClr val="D533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Audio 43">
            <a:extLst>
              <a:ext uri="{FF2B5EF4-FFF2-40B4-BE49-F238E27FC236}">
                <a16:creationId xmlns:a16="http://schemas.microsoft.com/office/drawing/2014/main" id="{ED8C6F83-4637-0EC3-6297-6CC91C2D9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7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78"/>
    </mc:Choice>
    <mc:Fallback xmlns="">
      <p:transition spd="slow" advTm="29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86EA-1C3E-496F-9806-79636DA8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8196955-7948-BA13-65D6-4F7296A383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6640BD6-95C8-5C2C-D259-12532F9B83A1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E21D79-6B4D-5FEE-8567-3E1EED01EFB8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Explore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7BBB3-5F05-22DC-D773-F12BA815D1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9" y="1692275"/>
            <a:ext cx="5829935" cy="2381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774A78-73C2-E209-5EB0-C11602186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50" y="1721485"/>
            <a:ext cx="5727700" cy="23393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CABC8B-AE2B-CC14-30D1-B49BCDED0FE0}"/>
              </a:ext>
            </a:extLst>
          </p:cNvPr>
          <p:cNvSpPr txBox="1"/>
          <p:nvPr/>
        </p:nvSpPr>
        <p:spPr>
          <a:xfrm>
            <a:off x="609600" y="4269105"/>
            <a:ext cx="109728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F2 Enhance trainee will be </a:t>
            </a:r>
            <a:r>
              <a:rPr lang="en-GB" sz="1800" b="1" dirty="0"/>
              <a:t>released for 15 days of their community placement</a:t>
            </a:r>
            <a:r>
              <a:rPr lang="en-GB" b="1" dirty="0"/>
              <a:t> (GP, sexual health etc)</a:t>
            </a:r>
          </a:p>
          <a:p>
            <a:endParaRPr lang="en-GB" sz="1800" dirty="0"/>
          </a:p>
          <a:p>
            <a:r>
              <a:rPr lang="en-GB" sz="1800" dirty="0"/>
              <a:t>10 days for immersive project placement or outreach work and 5 days to complete enhance enable/attend local live enhance teaching. </a:t>
            </a:r>
          </a:p>
          <a:p>
            <a:endParaRPr lang="en-GB" sz="1800" dirty="0"/>
          </a:p>
          <a:p>
            <a:r>
              <a:rPr lang="en-GB" sz="1800" dirty="0"/>
              <a:t>10 days will either be as a two-week block or as one day per week as explained above. </a:t>
            </a:r>
          </a:p>
          <a:p>
            <a:endParaRPr lang="en-GB" sz="1800" dirty="0"/>
          </a:p>
          <a:p>
            <a:r>
              <a:rPr lang="en-GB" sz="1800" dirty="0"/>
              <a:t>F2 encouraged to complete audit/QIP relating to Enhance for completion of Enhance Foundation Programme 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123444-724F-4081-D76B-350D7567DEEF}"/>
              </a:ext>
            </a:extLst>
          </p:cNvPr>
          <p:cNvSpPr txBox="1"/>
          <p:nvPr/>
        </p:nvSpPr>
        <p:spPr>
          <a:xfrm>
            <a:off x="5836920" y="2834640"/>
            <a:ext cx="58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OR</a:t>
            </a:r>
          </a:p>
        </p:txBody>
      </p:sp>
      <p:pic>
        <p:nvPicPr>
          <p:cNvPr id="54" name="Audio 53">
            <a:extLst>
              <a:ext uri="{FF2B5EF4-FFF2-40B4-BE49-F238E27FC236}">
                <a16:creationId xmlns:a16="http://schemas.microsoft.com/office/drawing/2014/main" id="{D3298EB2-4E1D-F8B4-510A-2845A623C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7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97"/>
    </mc:Choice>
    <mc:Fallback xmlns="">
      <p:transition spd="slow" advTm="33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73E9-2F34-9A16-CFD5-896C896B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648CE-AD4B-9F46-03A0-433786EE6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Enhance-integrated posts</a:t>
            </a:r>
          </a:p>
          <a:p>
            <a:endParaRPr lang="en-US" sz="3200" dirty="0"/>
          </a:p>
          <a:p>
            <a:pPr lvl="1"/>
            <a:r>
              <a:rPr lang="en-US" sz="2800" dirty="0"/>
              <a:t>Enhance domains are naturally part of the placement and integrated into normal work pattern</a:t>
            </a:r>
          </a:p>
          <a:p>
            <a:pPr lvl="1"/>
            <a:endParaRPr lang="en-US" sz="2800" dirty="0"/>
          </a:p>
          <a:p>
            <a:pPr lvl="2"/>
            <a:r>
              <a:rPr lang="en-GB" sz="2400" dirty="0"/>
              <a:t>Sexual Health (KMH, RDH, NUH)</a:t>
            </a:r>
          </a:p>
          <a:p>
            <a:pPr lvl="2"/>
            <a:endParaRPr lang="en-GB" sz="2400" dirty="0"/>
          </a:p>
          <a:p>
            <a:pPr lvl="2"/>
            <a:r>
              <a:rPr lang="en-GB" sz="2400" dirty="0"/>
              <a:t>Public Health (Sherwood and Lincoln)</a:t>
            </a:r>
          </a:p>
          <a:p>
            <a:pPr lvl="2"/>
            <a:endParaRPr lang="en-GB" sz="2400" dirty="0"/>
          </a:p>
          <a:p>
            <a:pPr lvl="2"/>
            <a:r>
              <a:rPr lang="en-GB" sz="2400" dirty="0"/>
              <a:t>GP- Frailty (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Lakeside Corby)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8BDE927-573B-ED5D-4EEE-A8ED66BA31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1" t="59607" r="3310" b="18122"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F74D0FB-852F-C61D-2430-D3858D58FB77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83095CA-FD47-FB82-AC90-570E32697D74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Explore</a:t>
            </a:r>
          </a:p>
        </p:txBody>
      </p:sp>
      <p:pic>
        <p:nvPicPr>
          <p:cNvPr id="82" name="Audio 81">
            <a:extLst>
              <a:ext uri="{FF2B5EF4-FFF2-40B4-BE49-F238E27FC236}">
                <a16:creationId xmlns:a16="http://schemas.microsoft.com/office/drawing/2014/main" id="{9794A078-5A60-73B4-BBAE-3E2037FAF4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9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35"/>
    </mc:Choice>
    <mc:Fallback xmlns="">
      <p:transition spd="slow" advTm="37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7F47-3249-000D-5457-4B8643DD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Health inequalities </a:t>
            </a:r>
          </a:p>
        </p:txBody>
      </p:sp>
      <p:pic>
        <p:nvPicPr>
          <p:cNvPr id="5" name="Content Placeholder 4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F50D3A30-6381-6063-F257-A51AA417D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996041" y="2080455"/>
            <a:ext cx="4199917" cy="4351338"/>
          </a:xfrm>
        </p:spPr>
      </p:pic>
      <p:pic>
        <p:nvPicPr>
          <p:cNvPr id="6" name="Picture 2" descr="HSE Enhance handbook on a page">
            <a:extLst>
              <a:ext uri="{FF2B5EF4-FFF2-40B4-BE49-F238E27FC236}">
                <a16:creationId xmlns:a16="http://schemas.microsoft.com/office/drawing/2014/main" id="{1A0E8FE2-4572-7128-F91D-59A68F25D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34" t="45570" r="60069" b="29289"/>
          <a:stretch/>
        </p:blipFill>
        <p:spPr bwMode="auto">
          <a:xfrm>
            <a:off x="390525" y="365125"/>
            <a:ext cx="2505075" cy="171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SE Enhance handbook on a page">
            <a:extLst>
              <a:ext uri="{FF2B5EF4-FFF2-40B4-BE49-F238E27FC236}">
                <a16:creationId xmlns:a16="http://schemas.microsoft.com/office/drawing/2014/main" id="{C1292C1D-9FAF-D0B3-2334-9C65597A3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85" t="45100" r="39393" b="28584"/>
          <a:stretch/>
        </p:blipFill>
        <p:spPr bwMode="auto">
          <a:xfrm>
            <a:off x="9160043" y="284915"/>
            <a:ext cx="2438400" cy="179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D07D102-F269-D691-F58C-02E8DA2E5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1000" y="3233774"/>
            <a:ext cx="2082800" cy="2044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C48C0B-C5E4-ADD4-470A-62B547F9967C}"/>
              </a:ext>
            </a:extLst>
          </p:cNvPr>
          <p:cNvSpPr txBox="1"/>
          <p:nvPr/>
        </p:nvSpPr>
        <p:spPr>
          <a:xfrm>
            <a:off x="390525" y="2935022"/>
            <a:ext cx="2977516" cy="1754326"/>
          </a:xfrm>
          <a:prstGeom prst="rect">
            <a:avLst/>
          </a:prstGeom>
          <a:noFill/>
          <a:ln>
            <a:solidFill>
              <a:srgbClr val="D5337B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Maternity continuity of care = 7% at NGH</a:t>
            </a:r>
          </a:p>
          <a:p>
            <a:endParaRPr lang="en-GB" dirty="0"/>
          </a:p>
          <a:p>
            <a:r>
              <a:rPr lang="en-GB" dirty="0"/>
              <a:t>The aim was 75% by end of 2023</a:t>
            </a:r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55BF3B-17F3-DC32-B551-7E48BF830609}"/>
              </a:ext>
            </a:extLst>
          </p:cNvPr>
          <p:cNvSpPr txBox="1"/>
          <p:nvPr/>
        </p:nvSpPr>
        <p:spPr>
          <a:xfrm>
            <a:off x="390526" y="4916786"/>
            <a:ext cx="2977516" cy="1477328"/>
          </a:xfrm>
          <a:prstGeom prst="rect">
            <a:avLst/>
          </a:prstGeom>
          <a:noFill/>
          <a:ln>
            <a:solidFill>
              <a:srgbClr val="D5337B"/>
            </a:solidFill>
          </a:ln>
        </p:spPr>
        <p:txBody>
          <a:bodyPr wrap="square">
            <a:spAutoFit/>
          </a:bodyPr>
          <a:lstStyle/>
          <a:p>
            <a:r>
              <a:rPr lang="en-GB" dirty="0"/>
              <a:t>38% people with a LD received an annual health check in 2021.</a:t>
            </a:r>
          </a:p>
          <a:p>
            <a:endParaRPr lang="en-GB" dirty="0"/>
          </a:p>
          <a:p>
            <a:r>
              <a:rPr lang="en-GB" dirty="0"/>
              <a:t>The aim is 75%.</a:t>
            </a:r>
          </a:p>
        </p:txBody>
      </p:sp>
      <p:pic>
        <p:nvPicPr>
          <p:cNvPr id="73" name="Audio 72">
            <a:extLst>
              <a:ext uri="{FF2B5EF4-FFF2-40B4-BE49-F238E27FC236}">
                <a16:creationId xmlns:a16="http://schemas.microsoft.com/office/drawing/2014/main" id="{1D2F1607-6547-C082-6C3D-AEDEF61048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9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25"/>
    </mc:Choice>
    <mc:Fallback xmlns="">
      <p:transition spd="slow" advTm="7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BC98-CED2-1867-E25C-D4712E26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BBD293-07A7-726D-4AC0-CAE39AE51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97" y="2055813"/>
            <a:ext cx="3548647" cy="4302342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A0117C6-3B9A-7484-7052-A528EF11B8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1" t="59607" r="3310" b="18122"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78D8A4-9451-ACA2-3B52-C74C36D29C23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24FE94-67E5-42D6-2EE6-271426B60D8D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Project component/QIP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CE27370-7DC1-477F-226D-E08A297AEB7E}"/>
              </a:ext>
            </a:extLst>
          </p:cNvPr>
          <p:cNvSpPr/>
          <p:nvPr/>
        </p:nvSpPr>
        <p:spPr>
          <a:xfrm>
            <a:off x="2719222" y="5046082"/>
            <a:ext cx="1620251" cy="1556084"/>
          </a:xfrm>
          <a:prstGeom prst="ellipse">
            <a:avLst/>
          </a:prstGeom>
          <a:noFill/>
          <a:ln w="38100">
            <a:solidFill>
              <a:srgbClr val="D533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96931B-B69C-C5B3-B01A-B7B22424EB3E}"/>
              </a:ext>
            </a:extLst>
          </p:cNvPr>
          <p:cNvSpPr txBox="1"/>
          <p:nvPr/>
        </p:nvSpPr>
        <p:spPr>
          <a:xfrm>
            <a:off x="5426439" y="2263515"/>
            <a:ext cx="63108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Enhance Contextual Leadership Certificate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Completion of all three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East Midlands Enhance Presentation Day for project component –  </a:t>
            </a:r>
            <a:r>
              <a:rPr lang="en-US" sz="2400" b="1" dirty="0"/>
              <a:t>1</a:t>
            </a:r>
            <a:r>
              <a:rPr lang="en-US" sz="2400" b="1" baseline="30000" dirty="0"/>
              <a:t>st</a:t>
            </a:r>
            <a:r>
              <a:rPr lang="en-US" sz="2400" b="1" dirty="0"/>
              <a:t> July 2025</a:t>
            </a:r>
          </a:p>
          <a:p>
            <a:endParaRPr lang="en-US" sz="2000" dirty="0"/>
          </a:p>
        </p:txBody>
      </p:sp>
      <p:pic>
        <p:nvPicPr>
          <p:cNvPr id="42" name="Audio 41">
            <a:extLst>
              <a:ext uri="{FF2B5EF4-FFF2-40B4-BE49-F238E27FC236}">
                <a16:creationId xmlns:a16="http://schemas.microsoft.com/office/drawing/2014/main" id="{107A6041-8F14-BD51-C7F8-796A6E79A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8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16"/>
    </mc:Choice>
    <mc:Fallback xmlns="">
      <p:transition spd="slow" advTm="38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9039" y="1577919"/>
            <a:ext cx="3673922" cy="5089562"/>
          </a:xfrm>
        </p:spPr>
      </p:pic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and the Foundation curriculum</a:t>
            </a:r>
          </a:p>
        </p:txBody>
      </p:sp>
      <p:pic>
        <p:nvPicPr>
          <p:cNvPr id="11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6463" y="1690688"/>
            <a:ext cx="1669217" cy="118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3073" y="3437419"/>
            <a:ext cx="1715969" cy="11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06320" y="1633762"/>
            <a:ext cx="1631862" cy="119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22957" y="3310435"/>
            <a:ext cx="1940257" cy="132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62092" y="5283043"/>
            <a:ext cx="1721729" cy="120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SE Enhance handbook on a pag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3957" y="5283043"/>
            <a:ext cx="1699485" cy="115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rved Right Arrow 21"/>
          <p:cNvSpPr/>
          <p:nvPr/>
        </p:nvSpPr>
        <p:spPr>
          <a:xfrm>
            <a:off x="2849526" y="3310435"/>
            <a:ext cx="1148316" cy="1601807"/>
          </a:xfrm>
          <a:prstGeom prst="curvedRightArrow">
            <a:avLst>
              <a:gd name="adj1" fmla="val 618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Right Arrow 22"/>
          <p:cNvSpPr/>
          <p:nvPr/>
        </p:nvSpPr>
        <p:spPr>
          <a:xfrm rot="10800000">
            <a:off x="8265042" y="3178950"/>
            <a:ext cx="1148316" cy="1601807"/>
          </a:xfrm>
          <a:prstGeom prst="curvedRightArrow">
            <a:avLst>
              <a:gd name="adj1" fmla="val 6183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5D57F22C-701B-B89F-01DB-EC47DE354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1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88"/>
    </mc:Choice>
    <mc:Fallback xmlns="">
      <p:transition spd="slow" advTm="22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2038-4A12-C5C6-60E6-04B768EE8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80F8C-099C-3917-63DE-96F01CB9E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EE6D2D0-E89C-A38C-A004-781A267D2A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2738" y="0"/>
            <a:ext cx="1754421" cy="174307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50BADD9-80F6-FA9F-1875-EAB0F28D9475}"/>
              </a:ext>
            </a:extLst>
          </p:cNvPr>
          <p:cNvSpPr/>
          <p:nvPr/>
        </p:nvSpPr>
        <p:spPr>
          <a:xfrm>
            <a:off x="0" y="0"/>
            <a:ext cx="10487030" cy="1457325"/>
          </a:xfrm>
          <a:prstGeom prst="roundRect">
            <a:avLst>
              <a:gd name="adj" fmla="val 5192"/>
            </a:avLst>
          </a:prstGeom>
          <a:solidFill>
            <a:srgbClr val="BF2278"/>
          </a:solidFill>
          <a:ln>
            <a:solidFill>
              <a:srgbClr val="BF22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F53EEA-2DC1-FDD1-0C8B-92E4926F6E6D}"/>
              </a:ext>
            </a:extLst>
          </p:cNvPr>
          <p:cNvSpPr txBox="1">
            <a:spLocks/>
          </p:cNvSpPr>
          <p:nvPr/>
        </p:nvSpPr>
        <p:spPr>
          <a:xfrm>
            <a:off x="309554" y="1658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Enhance and the Foundation curriculum</a:t>
            </a:r>
          </a:p>
        </p:txBody>
      </p:sp>
      <p:pic>
        <p:nvPicPr>
          <p:cNvPr id="7" name="Content Placeholder 4" descr="A table with blue text and x&#10;&#10;Description automatically generated">
            <a:extLst>
              <a:ext uri="{FF2B5EF4-FFF2-40B4-BE49-F238E27FC236}">
                <a16:creationId xmlns:a16="http://schemas.microsoft.com/office/drawing/2014/main" id="{6173CDF4-97E9-496B-D086-40A911C19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32" y="1856582"/>
            <a:ext cx="10916336" cy="4672012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9C05CF05-B588-D369-4F2A-AB09AEC207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35"/>
    </mc:Choice>
    <mc:Fallback xmlns="">
      <p:transition spd="slow" advTm="17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8477-8B21-7E90-2451-286ED01D7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oster for a health education&#10;&#10;AI-generated content may be incorrect.">
            <a:extLst>
              <a:ext uri="{FF2B5EF4-FFF2-40B4-BE49-F238E27FC236}">
                <a16:creationId xmlns:a16="http://schemas.microsoft.com/office/drawing/2014/main" id="{1C1BA36F-51E1-FA99-C10C-628B33DF2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57601" y="47624"/>
            <a:ext cx="4429124" cy="6762751"/>
          </a:xfr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4905B80B-D937-46CE-1629-574C188DA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6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96"/>
    </mc:Choice>
    <mc:Fallback xmlns="">
      <p:transition spd="slow" advTm="38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10 Questions to Ask Before Redesigning ...">
            <a:extLst>
              <a:ext uri="{FF2B5EF4-FFF2-40B4-BE49-F238E27FC236}">
                <a16:creationId xmlns:a16="http://schemas.microsoft.com/office/drawing/2014/main" id="{19264FF1-E9B6-CA12-B6CA-BC5830A97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-2" b="-2"/>
          <a:stretch/>
        </p:blipFill>
        <p:spPr bwMode="auto"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8788F-2869-2E6A-348F-8945AEF1F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497" y="1498898"/>
            <a:ext cx="6448424" cy="24345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6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Questions?</a:t>
            </a:r>
          </a:p>
        </p:txBody>
      </p:sp>
      <p:pic>
        <p:nvPicPr>
          <p:cNvPr id="37" name="Audio 36">
            <a:extLst>
              <a:ext uri="{FF2B5EF4-FFF2-40B4-BE49-F238E27FC236}">
                <a16:creationId xmlns:a16="http://schemas.microsoft.com/office/drawing/2014/main" id="{A900FBE7-9BEC-DE93-330B-207C1BDD49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10"/>
    </mc:Choice>
    <mc:Fallback xmlns="">
      <p:transition spd="slow" advTm="11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6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3609</TotalTime>
  <Words>520</Words>
  <Application>Microsoft Macintosh PowerPoint</Application>
  <PresentationFormat>Widescreen</PresentationFormat>
  <Paragraphs>121</Paragraphs>
  <Slides>23</Slides>
  <Notes>15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The goal of Enhance</vt:lpstr>
      <vt:lpstr>What is the enhance programme?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inequalities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Amanya</dc:creator>
  <cp:lastModifiedBy>Lucy Amanya</cp:lastModifiedBy>
  <cp:revision>12</cp:revision>
  <dcterms:created xsi:type="dcterms:W3CDTF">2025-02-05T17:46:41Z</dcterms:created>
  <dcterms:modified xsi:type="dcterms:W3CDTF">2025-07-23T10:59:01Z</dcterms:modified>
</cp:coreProperties>
</file>