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48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2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6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1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6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5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73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58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43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9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9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2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1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5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3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E15F6F-4273-46E3-AAB4-57EA56A4A05E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9B0A7A-92DD-47FC-9E6E-29481FB4F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6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  <p:sldLayoutId id="214748392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Occupational Health Advice in Speciality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Ian Aston</a:t>
            </a:r>
          </a:p>
          <a:p>
            <a:r>
              <a:rPr lang="en-GB" dirty="0"/>
              <a:t>Occupational Physician</a:t>
            </a:r>
          </a:p>
          <a:p>
            <a:r>
              <a:rPr lang="en-GB" dirty="0"/>
              <a:t>ianaston@nhs.net</a:t>
            </a:r>
          </a:p>
        </p:txBody>
      </p:sp>
    </p:spTree>
    <p:extLst>
      <p:ext uri="{BB962C8B-B14F-4D97-AF65-F5344CB8AC3E}">
        <p14:creationId xmlns:p14="http://schemas.microsoft.com/office/powerpoint/2010/main" val="107453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Occupational Health will give the best advice on health affecting work and work affecting health. </a:t>
            </a:r>
          </a:p>
          <a:p>
            <a:r>
              <a:rPr lang="en-GB" dirty="0"/>
              <a:t>This includes advice on return to work programmes for trainees.</a:t>
            </a:r>
          </a:p>
          <a:p>
            <a:r>
              <a:rPr lang="en-GB" dirty="0"/>
              <a:t>The advice will be specific for the individual trainee and his/her work &amp; speciality.</a:t>
            </a:r>
          </a:p>
          <a:p>
            <a:r>
              <a:rPr lang="en-GB" dirty="0"/>
              <a:t>The advice may not be the easiest to implement or follow.</a:t>
            </a:r>
          </a:p>
        </p:txBody>
      </p:sp>
    </p:spTree>
    <p:extLst>
      <p:ext uri="{BB962C8B-B14F-4D97-AF65-F5344CB8AC3E}">
        <p14:creationId xmlns:p14="http://schemas.microsoft.com/office/powerpoint/2010/main" val="3114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Occupational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Occupational Health provides impartial advice on the interaction of health &amp; work. </a:t>
            </a:r>
          </a:p>
          <a:p>
            <a:r>
              <a:rPr lang="en-GB" dirty="0"/>
              <a:t>The advice is in the interests of the health of the worker (trainee)</a:t>
            </a:r>
          </a:p>
          <a:p>
            <a:r>
              <a:rPr lang="en-GB" dirty="0"/>
              <a:t>The advice does not detail the health condition but the </a:t>
            </a:r>
            <a:r>
              <a:rPr lang="en-GB" b="1" dirty="0">
                <a:solidFill>
                  <a:srgbClr val="FF0000"/>
                </a:solidFill>
              </a:rPr>
              <a:t>IMPLICATIONS</a:t>
            </a:r>
            <a:r>
              <a:rPr lang="en-GB" dirty="0"/>
              <a:t> of the condition.</a:t>
            </a:r>
          </a:p>
          <a:p>
            <a:r>
              <a:rPr lang="en-GB" dirty="0"/>
              <a:t>We also, importantly, give advice to managers on changes to work when  work (including training) affects health.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16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Trainees should be regarded as;</a:t>
            </a:r>
          </a:p>
          <a:p>
            <a:r>
              <a:rPr lang="en-GB" dirty="0"/>
              <a:t>future specialists</a:t>
            </a:r>
          </a:p>
          <a:p>
            <a:r>
              <a:rPr lang="en-GB" dirty="0"/>
              <a:t>as an asset to develop</a:t>
            </a:r>
          </a:p>
          <a:p>
            <a:r>
              <a:rPr lang="en-GB" dirty="0"/>
              <a:t>an expensive resource </a:t>
            </a:r>
          </a:p>
        </p:txBody>
      </p:sp>
    </p:spTree>
    <p:extLst>
      <p:ext uri="{BB962C8B-B14F-4D97-AF65-F5344CB8AC3E}">
        <p14:creationId xmlns:p14="http://schemas.microsoft.com/office/powerpoint/2010/main" val="93430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Ill health is a common reason for lengthy periods of absence from work.</a:t>
            </a:r>
          </a:p>
          <a:p>
            <a:pPr marL="0" indent="0">
              <a:buNone/>
            </a:pPr>
            <a:r>
              <a:rPr lang="en-GB" dirty="0"/>
              <a:t>Organising the return to work programme in these situations is sometimes complex.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49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all situations of prolonged absence;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Purpose of a </a:t>
            </a:r>
            <a:r>
              <a:rPr lang="en-GB" b="1" dirty="0"/>
              <a:t>Return to Work programme </a:t>
            </a:r>
            <a:r>
              <a:rPr lang="en-GB" dirty="0"/>
              <a:t>is to organise a route back to work achieving; </a:t>
            </a:r>
          </a:p>
          <a:p>
            <a:r>
              <a:rPr lang="en-GB" dirty="0"/>
              <a:t>Normal effective performance (in all aspects)</a:t>
            </a:r>
          </a:p>
          <a:p>
            <a:r>
              <a:rPr lang="en-GB" dirty="0"/>
              <a:t>As quickly as is reasonable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42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After period of ill health</a:t>
            </a:r>
          </a:p>
          <a:p>
            <a:pPr marL="0" indent="0">
              <a:buNone/>
            </a:pPr>
            <a:r>
              <a:rPr lang="en-GB" dirty="0"/>
              <a:t>The specific return to work programme is dependent upon;</a:t>
            </a:r>
          </a:p>
          <a:p>
            <a:endParaRPr lang="en-GB" dirty="0"/>
          </a:p>
          <a:p>
            <a:r>
              <a:rPr lang="en-GB" b="1" dirty="0"/>
              <a:t>The Clinical Condition </a:t>
            </a:r>
            <a:r>
              <a:rPr lang="en-GB" dirty="0"/>
              <a:t>&amp; the functional implications </a:t>
            </a:r>
          </a:p>
          <a:p>
            <a:r>
              <a:rPr lang="en-GB" b="1" dirty="0"/>
              <a:t>The Work undertaken </a:t>
            </a:r>
          </a:p>
          <a:p>
            <a:pPr marL="0" indent="0">
              <a:buNone/>
            </a:pPr>
            <a:r>
              <a:rPr lang="en-GB" dirty="0"/>
              <a:t>There is no ‘one size fits all’ programme.</a:t>
            </a:r>
          </a:p>
        </p:txBody>
      </p:sp>
    </p:spTree>
    <p:extLst>
      <p:ext uri="{BB962C8B-B14F-4D97-AF65-F5344CB8AC3E}">
        <p14:creationId xmlns:p14="http://schemas.microsoft.com/office/powerpoint/2010/main" val="365415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Referral to Occupational Health</a:t>
            </a:r>
          </a:p>
          <a:p>
            <a:pPr marL="0" indent="0">
              <a:buNone/>
            </a:pPr>
            <a:r>
              <a:rPr lang="en-GB" dirty="0"/>
              <a:t>Will result in written advice on </a:t>
            </a:r>
          </a:p>
          <a:p>
            <a:r>
              <a:rPr lang="en-GB" dirty="0"/>
              <a:t>‘Fit’, or ‘Not Fit’ to return to work</a:t>
            </a:r>
          </a:p>
          <a:p>
            <a:r>
              <a:rPr lang="en-GB" dirty="0"/>
              <a:t>‘</a:t>
            </a:r>
            <a:r>
              <a:rPr lang="en-GB" b="1" dirty="0"/>
              <a:t>Adjustments </a:t>
            </a:r>
            <a:r>
              <a:rPr lang="en-GB" dirty="0"/>
              <a:t>to work to enable trainee to return to work in an effective fashion with clear goal of attaining normal performance as soon as possible.’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27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In all employment situations, managers are expected to act ‘reasonably.’</a:t>
            </a:r>
          </a:p>
          <a:p>
            <a:pPr marL="0" indent="0">
              <a:buNone/>
            </a:pPr>
            <a:r>
              <a:rPr lang="en-GB" b="1" dirty="0"/>
              <a:t>Adjustments</a:t>
            </a:r>
            <a:r>
              <a:rPr lang="en-GB" dirty="0"/>
              <a:t> are advised by occupational health;</a:t>
            </a:r>
          </a:p>
          <a:p>
            <a:pPr marL="0" indent="0">
              <a:buNone/>
            </a:pPr>
            <a:r>
              <a:rPr lang="en-GB" dirty="0"/>
              <a:t>Managers need to consider whether it is reasonable to implement them.</a:t>
            </a:r>
          </a:p>
          <a:p>
            <a:pPr marL="0" indent="0">
              <a:buNone/>
            </a:pPr>
            <a:r>
              <a:rPr lang="en-GB" dirty="0"/>
              <a:t>If they are reasonable they should be actioned.</a:t>
            </a:r>
          </a:p>
          <a:p>
            <a:pPr marL="0" indent="0">
              <a:buNone/>
            </a:pPr>
            <a:r>
              <a:rPr lang="en-GB" dirty="0"/>
              <a:t>If they are not reasonable, managers should record the reasons why they are ‘not reasonable’. </a:t>
            </a:r>
          </a:p>
          <a:p>
            <a:pPr marL="0" indent="0">
              <a:buNone/>
            </a:pPr>
            <a:r>
              <a:rPr lang="en-GB" dirty="0"/>
              <a:t>Reasonableness is a </a:t>
            </a:r>
            <a:r>
              <a:rPr lang="en-GB" sz="3000" b="1" dirty="0"/>
              <a:t>manager’s decision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487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Return to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b="1" dirty="0"/>
              <a:t>Complexities for medical trainees</a:t>
            </a:r>
          </a:p>
          <a:p>
            <a:pPr marL="0" indent="0">
              <a:buNone/>
            </a:pPr>
            <a:r>
              <a:rPr lang="en-GB" b="1" dirty="0"/>
              <a:t>Professionals involved in managing/advising/helping trainees</a:t>
            </a:r>
          </a:p>
          <a:p>
            <a:pPr marL="0" indent="0">
              <a:buNone/>
            </a:pPr>
            <a:r>
              <a:rPr lang="en-GB" dirty="0"/>
              <a:t>Clinical supervisor (maybe short term)	Trust Director of Training</a:t>
            </a:r>
          </a:p>
          <a:p>
            <a:pPr marL="0" indent="0">
              <a:buNone/>
            </a:pPr>
            <a:r>
              <a:rPr lang="en-GB" dirty="0"/>
              <a:t>Educational Supervisor (longer term)		Trust Junior Doctor Liaison Officer</a:t>
            </a:r>
          </a:p>
          <a:p>
            <a:pPr marL="0" indent="0">
              <a:buNone/>
            </a:pPr>
            <a:r>
              <a:rPr lang="en-GB" dirty="0"/>
              <a:t>Training Programme Director			Trust HR advisor</a:t>
            </a:r>
          </a:p>
          <a:p>
            <a:pPr marL="0" indent="0">
              <a:buNone/>
            </a:pPr>
            <a:r>
              <a:rPr lang="en-GB" dirty="0"/>
              <a:t>College Tutor							HEE HR advisor</a:t>
            </a:r>
          </a:p>
          <a:p>
            <a:pPr marL="0" indent="0">
              <a:buNone/>
            </a:pPr>
            <a:r>
              <a:rPr lang="en-GB" dirty="0"/>
              <a:t>Postgraduate Dean / APGD				HEE Professional Support Unit</a:t>
            </a:r>
          </a:p>
          <a:p>
            <a:pPr marL="0" indent="0">
              <a:buNone/>
            </a:pPr>
            <a:r>
              <a:rPr lang="en-GB" dirty="0"/>
              <a:t>At times, GMC			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223</TotalTime>
  <Words>411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Occupational Health Advice in Speciality Training</vt:lpstr>
      <vt:lpstr>Occupational Health</vt:lpstr>
      <vt:lpstr>Return to Work</vt:lpstr>
      <vt:lpstr>Return to Work</vt:lpstr>
      <vt:lpstr>Return to Work</vt:lpstr>
      <vt:lpstr>Return to Work</vt:lpstr>
      <vt:lpstr>Return to Work</vt:lpstr>
      <vt:lpstr>Return to Work</vt:lpstr>
      <vt:lpstr>Return to Work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Work Advice</dc:title>
  <dc:creator>Ian Aston</dc:creator>
  <cp:lastModifiedBy>Lynne Cooke</cp:lastModifiedBy>
  <cp:revision>30</cp:revision>
  <dcterms:created xsi:type="dcterms:W3CDTF">2018-05-11T10:58:18Z</dcterms:created>
  <dcterms:modified xsi:type="dcterms:W3CDTF">2018-06-14T16:19:09Z</dcterms:modified>
</cp:coreProperties>
</file>