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3" r:id="rId4"/>
    <p:sldId id="264" r:id="rId5"/>
    <p:sldId id="265" r:id="rId6"/>
    <p:sldId id="266" r:id="rId7"/>
    <p:sldId id="262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B8"/>
    <a:srgbClr val="95C4E0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053" autoAdjust="0"/>
  </p:normalViewPr>
  <p:slideViewPr>
    <p:cSldViewPr>
      <p:cViewPr varScale="1">
        <p:scale>
          <a:sx n="62" d="100"/>
          <a:sy n="62" d="100"/>
        </p:scale>
        <p:origin x="140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05195-35A7-488A-B265-A0F51E7EDA5F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2B1FF-4AB4-4856-9FAE-880EE69A2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26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2B1FF-4AB4-4856-9FAE-880EE69A268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132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2B1FF-4AB4-4856-9FAE-880EE69A268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169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sz="9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2B1FF-4AB4-4856-9FAE-880EE69A268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05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2B1FF-4AB4-4856-9FAE-880EE69A268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591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5536" y="404664"/>
            <a:ext cx="7772400" cy="88483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Header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5536" y="1484784"/>
            <a:ext cx="7776864" cy="4032448"/>
          </a:xfrm>
          <a:prstGeom prst="rect">
            <a:avLst/>
          </a:prstGeom>
        </p:spPr>
        <p:txBody>
          <a:bodyPr/>
          <a:lstStyle>
            <a:lvl1pPr marL="457200" indent="-457200" algn="l">
              <a:buFont typeface="Arial" panose="020B0604020202020204" pitchFamily="34" charset="0"/>
              <a:buChar char="•"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Bullets</a:t>
            </a:r>
          </a:p>
          <a:p>
            <a:r>
              <a:rPr lang="en-US" dirty="0" smtClean="0"/>
              <a:t>Bullets</a:t>
            </a:r>
          </a:p>
          <a:p>
            <a:r>
              <a:rPr lang="en-US" dirty="0" smtClean="0"/>
              <a:t>bullets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EC86-B538-4370-81D0-C38CE4B2447C}" type="datetimeFigureOut">
              <a:rPr lang="en-GB" smtClean="0"/>
              <a:t>02/04/2019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3DD0-8851-4865-823F-3345F706D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903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EC86-B538-4370-81D0-C38CE4B2447C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3DD0-8851-4865-823F-3345F706D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491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EC86-B538-4370-81D0-C38CE4B2447C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3DD0-8851-4865-823F-3345F706D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670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5536" y="6381328"/>
            <a:ext cx="2133600" cy="365125"/>
          </a:xfrm>
        </p:spPr>
        <p:txBody>
          <a:bodyPr/>
          <a:lstStyle/>
          <a:p>
            <a:fld id="{8F01EC86-B538-4370-81D0-C38CE4B2447C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3DD0-8851-4865-823F-3345F706D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9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EC86-B538-4370-81D0-C38CE4B2447C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3DD0-8851-4865-823F-3345F706D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435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EC86-B538-4370-81D0-C38CE4B2447C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3DD0-8851-4865-823F-3345F706D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533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EC86-B538-4370-81D0-C38CE4B2447C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3DD0-8851-4865-823F-3345F706D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307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EC86-B538-4370-81D0-C38CE4B2447C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3DD0-8851-4865-823F-3345F706D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873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EC86-B538-4370-81D0-C38CE4B2447C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3DD0-8851-4865-823F-3345F706D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863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EC86-B538-4370-81D0-C38CE4B2447C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3DD0-8851-4865-823F-3345F706D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86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1EC86-B538-4370-81D0-C38CE4B2447C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3DD0-8851-4865-823F-3345F706D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67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1EC86-B538-4370-81D0-C38CE4B2447C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F3DD0-8851-4865-823F-3345F706D858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834067"/>
            <a:ext cx="1224136" cy="97930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08" b="14653"/>
          <a:stretch/>
        </p:blipFill>
        <p:spPr>
          <a:xfrm>
            <a:off x="7269480" y="189660"/>
            <a:ext cx="1686388" cy="944196"/>
          </a:xfrm>
          <a:prstGeom prst="rect">
            <a:avLst/>
          </a:prstGeom>
        </p:spPr>
      </p:pic>
      <p:pic>
        <p:nvPicPr>
          <p:cNvPr id="13" name="Picture 3" descr="Y:\Public\Communications\Our vision document\Values Icon string small.jp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38389"/>
            <a:ext cx="1524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504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30" y="778062"/>
            <a:ext cx="5864056" cy="4289639"/>
          </a:xfrm>
          <a:prstGeom prst="rect">
            <a:avLst/>
          </a:prstGeom>
          <a:ln w="19050">
            <a:noFill/>
          </a:ln>
          <a:effectLst>
            <a:softEdge rad="88900"/>
          </a:effectLst>
        </p:spPr>
      </p:pic>
      <p:sp>
        <p:nvSpPr>
          <p:cNvPr id="12" name="TextBox 11"/>
          <p:cNvSpPr txBox="1"/>
          <p:nvPr/>
        </p:nvSpPr>
        <p:spPr>
          <a:xfrm>
            <a:off x="683630" y="5067701"/>
            <a:ext cx="72007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rgbClr val="005EB8"/>
                </a:solidFill>
              </a:rPr>
              <a:t>Development of Releasing Officer Role within an MHRA Manufacturer’s ‘Specials’ Licensed Manufacturing Unit</a:t>
            </a:r>
          </a:p>
          <a:p>
            <a:r>
              <a:rPr lang="en-GB" sz="1600" b="1" dirty="0" smtClean="0">
                <a:solidFill>
                  <a:srgbClr val="005EB8"/>
                </a:solidFill>
              </a:rPr>
              <a:t>3</a:t>
            </a:r>
            <a:r>
              <a:rPr lang="en-GB" sz="1600" b="1" baseline="30000" dirty="0" smtClean="0">
                <a:solidFill>
                  <a:srgbClr val="005EB8"/>
                </a:solidFill>
              </a:rPr>
              <a:t>rd</a:t>
            </a:r>
            <a:r>
              <a:rPr lang="en-GB" sz="1600" b="1" dirty="0" smtClean="0">
                <a:solidFill>
                  <a:srgbClr val="005EB8"/>
                </a:solidFill>
              </a:rPr>
              <a:t> April 2019</a:t>
            </a:r>
          </a:p>
          <a:p>
            <a:r>
              <a:rPr lang="en-GB" sz="1600" b="1" dirty="0" smtClean="0">
                <a:solidFill>
                  <a:srgbClr val="005EB8"/>
                </a:solidFill>
              </a:rPr>
              <a:t>Presentation by: Katherine Matthews (Production Manager, UHNM)</a:t>
            </a:r>
            <a:endParaRPr lang="en-GB" sz="1600" b="1" dirty="0">
              <a:solidFill>
                <a:srgbClr val="005EB8"/>
              </a:solidFill>
            </a:endParaRP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3668" y="33265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51" b="15477"/>
          <a:stretch/>
        </p:blipFill>
        <p:spPr>
          <a:xfrm>
            <a:off x="7223760" y="116632"/>
            <a:ext cx="1732108" cy="9350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08" b="14653"/>
          <a:stretch/>
        </p:blipFill>
        <p:spPr>
          <a:xfrm>
            <a:off x="7269480" y="189660"/>
            <a:ext cx="1686388" cy="94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13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361849" cy="3168352"/>
          </a:xfrm>
        </p:spPr>
        <p:txBody>
          <a:bodyPr>
            <a:normAutofit/>
          </a:bodyPr>
          <a:lstStyle/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Rotational pharmacists as ‘Authorised Pharmacists’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MHRA Manufacturer’s ‘Specials’ Licence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Releasing Officers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Training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Skill mix changes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Benefits and Challenges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08" b="14653"/>
          <a:stretch/>
        </p:blipFill>
        <p:spPr>
          <a:xfrm>
            <a:off x="7269480" y="189660"/>
            <a:ext cx="1686388" cy="94419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834067"/>
            <a:ext cx="1224136" cy="979309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850106"/>
          </a:xfrm>
        </p:spPr>
        <p:txBody>
          <a:bodyPr/>
          <a:lstStyle/>
          <a:p>
            <a:pPr marL="0" indent="0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51670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850106"/>
          </a:xfrm>
        </p:spPr>
        <p:txBody>
          <a:bodyPr/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Background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</p:spPr>
        <p:txBody>
          <a:bodyPr/>
          <a:lstStyle/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All activities to be conducted under Manufacturer’s ‘Specials’ Licence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‘minimum of 2 years relevant GMP experience’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Reduced ‘releasing capacity’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Pharmacy </a:t>
            </a: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echnicians and quality team as releasing officers</a:t>
            </a:r>
            <a:endParaRPr lang="en-GB" sz="28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733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/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Training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Training within technical services is modular.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Different modules developed for different product types.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Training consists of;</a:t>
            </a:r>
          </a:p>
          <a:p>
            <a:pPr marL="1214438" lvl="1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600" dirty="0" smtClean="0">
                <a:solidFill>
                  <a:schemeClr val="bg1">
                    <a:lumMod val="50000"/>
                  </a:schemeClr>
                </a:solidFill>
              </a:rPr>
              <a:t>Reading of core material</a:t>
            </a:r>
          </a:p>
          <a:p>
            <a:pPr marL="1214438" lvl="1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600" dirty="0" smtClean="0">
                <a:solidFill>
                  <a:schemeClr val="bg1">
                    <a:lumMod val="50000"/>
                  </a:schemeClr>
                </a:solidFill>
              </a:rPr>
              <a:t>Face-to-face </a:t>
            </a:r>
            <a:r>
              <a:rPr lang="en-GB" sz="2600" dirty="0" err="1" smtClean="0">
                <a:solidFill>
                  <a:schemeClr val="bg1">
                    <a:lumMod val="50000"/>
                  </a:schemeClr>
                </a:solidFill>
              </a:rPr>
              <a:t>cGMP</a:t>
            </a:r>
            <a:r>
              <a:rPr lang="en-GB" sz="2600" dirty="0" smtClean="0">
                <a:solidFill>
                  <a:schemeClr val="bg1">
                    <a:lumMod val="50000"/>
                  </a:schemeClr>
                </a:solidFill>
              </a:rPr>
              <a:t> training with quality manager</a:t>
            </a:r>
          </a:p>
          <a:p>
            <a:pPr marL="1214438" lvl="1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600" dirty="0" smtClean="0">
                <a:solidFill>
                  <a:schemeClr val="bg1">
                    <a:lumMod val="50000"/>
                  </a:schemeClr>
                </a:solidFill>
              </a:rPr>
              <a:t>Practical training under supervision</a:t>
            </a:r>
          </a:p>
          <a:p>
            <a:pPr marL="1214438" lvl="1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600" dirty="0" smtClean="0">
                <a:solidFill>
                  <a:schemeClr val="bg1">
                    <a:lumMod val="50000"/>
                  </a:schemeClr>
                </a:solidFill>
              </a:rPr>
              <a:t>Tests- practical and interview</a:t>
            </a:r>
          </a:p>
          <a:p>
            <a:pPr marL="1214438" lvl="1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367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/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Skill mix change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No longer any rotational pharmacists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Development of senior Assistant technical officer role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Majority of named releasing officers for aseptic and SACT products are registered pharmacy technicians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Quality staff utilised for re-packaging, over labelling and emergency </a:t>
            </a: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boxes</a:t>
            </a:r>
            <a:endParaRPr lang="en-GB" sz="2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17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/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Benefits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Increased releasing capacity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More clinical and service development time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Releasing officer rota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endParaRPr lang="en-GB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endParaRPr lang="en-GB" sz="2800" dirty="0">
              <a:solidFill>
                <a:schemeClr val="bg1">
                  <a:lumMod val="50000"/>
                </a:schemeClr>
              </a:solidFill>
            </a:endParaRP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endParaRPr lang="en-GB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Maintaining manufacturing capacity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Retaining other </a:t>
            </a:r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GB" sz="2800" dirty="0" smtClean="0">
                <a:solidFill>
                  <a:schemeClr val="bg1">
                    <a:lumMod val="50000"/>
                  </a:schemeClr>
                </a:solidFill>
              </a:rPr>
              <a:t>echnician competencies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endParaRPr lang="en-GB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3659014"/>
            <a:ext cx="8229600" cy="128215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Challenges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90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08" b="14653"/>
          <a:stretch/>
        </p:blipFill>
        <p:spPr>
          <a:xfrm>
            <a:off x="7269480" y="189660"/>
            <a:ext cx="1686388" cy="94419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834067"/>
            <a:ext cx="1224136" cy="979309"/>
          </a:xfrm>
          <a:prstGeom prst="rect">
            <a:avLst/>
          </a:prstGeom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361849" cy="40324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3800" dirty="0" smtClean="0">
                <a:solidFill>
                  <a:schemeClr val="bg1">
                    <a:lumMod val="50000"/>
                  </a:schemeClr>
                </a:solidFill>
              </a:rPr>
              <a:t>References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3300" dirty="0" smtClean="0">
                <a:solidFill>
                  <a:schemeClr val="bg1">
                    <a:lumMod val="50000"/>
                  </a:schemeClr>
                </a:solidFill>
              </a:rPr>
              <a:t>Quality Assurance of Aseptic Preparation Services (QAAPS): Standards. RPS. 2016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3300" dirty="0" smtClean="0">
                <a:solidFill>
                  <a:schemeClr val="bg1">
                    <a:lumMod val="50000"/>
                  </a:schemeClr>
                </a:solidFill>
              </a:rPr>
              <a:t>MHRA Guidance for Specials manufacturers. MHRA. Revision 1: Updated January 2015</a:t>
            </a:r>
          </a:p>
          <a:p>
            <a:pPr marL="814388" indent="-457200">
              <a:buClr>
                <a:srgbClr val="005EB8"/>
              </a:buClr>
              <a:buFont typeface="Wingdings" panose="05000000000000000000" pitchFamily="2" charset="2"/>
              <a:buChar char="§"/>
            </a:pPr>
            <a:r>
              <a:rPr lang="en-GB" sz="3300" dirty="0" smtClean="0">
                <a:solidFill>
                  <a:schemeClr val="bg1">
                    <a:lumMod val="50000"/>
                  </a:schemeClr>
                </a:solidFill>
              </a:rPr>
              <a:t>Operational productivity and performance in English NHS acute hospitals: Unwarranted variations. An independent report for the Department of Health by Lord Carter of Coles. February 2016</a:t>
            </a:r>
          </a:p>
        </p:txBody>
      </p:sp>
    </p:spTree>
    <p:extLst>
      <p:ext uri="{BB962C8B-B14F-4D97-AF65-F5344CB8AC3E}">
        <p14:creationId xmlns:p14="http://schemas.microsoft.com/office/powerpoint/2010/main" val="385855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269184" cy="1800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solidFill>
                  <a:schemeClr val="bg1">
                    <a:lumMod val="50000"/>
                  </a:schemeClr>
                </a:solidFill>
              </a:rPr>
              <a:t>Thank you for listening</a:t>
            </a:r>
            <a:endParaRPr lang="en-GB" sz="44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3722" y="189660"/>
            <a:ext cx="2462146" cy="11063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834067"/>
            <a:ext cx="1224136" cy="979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70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251</Words>
  <Application>Microsoft Office PowerPoint</Application>
  <PresentationFormat>On-screen Show (4:3)</PresentationFormat>
  <Paragraphs>48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PowerPoint Presentation</vt:lpstr>
      <vt:lpstr>Summary</vt:lpstr>
      <vt:lpstr>Background</vt:lpstr>
      <vt:lpstr>Training </vt:lpstr>
      <vt:lpstr>Skill mix change</vt:lpstr>
      <vt:lpstr>Benefits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Limbert, Liz (RJE) UHNS</dc:creator>
  <cp:lastModifiedBy>Joanne Causer</cp:lastModifiedBy>
  <cp:revision>52</cp:revision>
  <dcterms:created xsi:type="dcterms:W3CDTF">2016-05-26T10:55:41Z</dcterms:created>
  <dcterms:modified xsi:type="dcterms:W3CDTF">2019-04-02T13:35:45Z</dcterms:modified>
</cp:coreProperties>
</file>