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5" d="100"/>
          <a:sy n="105" d="100"/>
        </p:scale>
        <p:origin x="71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F58E1-0B06-A95E-DB26-B59025003D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58458F-771E-6691-1B02-E0F62D7C05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1F41DC8-505F-042A-4E2D-5801CC040EBA}"/>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5" name="Footer Placeholder 4">
            <a:extLst>
              <a:ext uri="{FF2B5EF4-FFF2-40B4-BE49-F238E27FC236}">
                <a16:creationId xmlns:a16="http://schemas.microsoft.com/office/drawing/2014/main" id="{78B991F9-F52E-DB5E-F2E8-985B41A011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1B4C37-BCF7-B741-1ECB-21A2A091285D}"/>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662426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EBDCC-FC1B-4320-D4F7-BBA897E952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F596E5-584D-5320-E2DF-4F309DA866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4F8694-3AF3-721F-E1A1-1D5BA0292565}"/>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5" name="Footer Placeholder 4">
            <a:extLst>
              <a:ext uri="{FF2B5EF4-FFF2-40B4-BE49-F238E27FC236}">
                <a16:creationId xmlns:a16="http://schemas.microsoft.com/office/drawing/2014/main" id="{C449E825-1EED-0DEB-DAC6-5624136C3F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F4AEEE-9B89-B282-6F9A-16EF1A667AEC}"/>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816318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F23DA1-81F4-7B5F-F1BF-A47A088CBD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478731-5718-E389-4826-5B12DA8EE7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1B09D9-67A7-AF08-03BF-8F6218D1FA93}"/>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5" name="Footer Placeholder 4">
            <a:extLst>
              <a:ext uri="{FF2B5EF4-FFF2-40B4-BE49-F238E27FC236}">
                <a16:creationId xmlns:a16="http://schemas.microsoft.com/office/drawing/2014/main" id="{EC7DEBF2-6895-1723-B4E6-23AEB12DC5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95058-6FAC-C795-CC6C-DF8D0435F06E}"/>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47767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F2A6-7D88-A141-DF3F-E22F14A231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89AB66-D5E4-097A-ABD1-A704090D5D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A376E0-B137-78C6-27A5-B3FF3CDA4CF3}"/>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5" name="Footer Placeholder 4">
            <a:extLst>
              <a:ext uri="{FF2B5EF4-FFF2-40B4-BE49-F238E27FC236}">
                <a16:creationId xmlns:a16="http://schemas.microsoft.com/office/drawing/2014/main" id="{6C9889F9-EC85-F9C0-0902-18F55F13C8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D9B2A8-F6F1-CDAD-3E56-A82E08D245D9}"/>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26456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AEA6B-CC27-635A-0510-A92CAB445C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7C3C29-C62A-11EB-5585-6CE299EEC8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E86E35-D2A1-A9B3-E739-1F304199DF55}"/>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5" name="Footer Placeholder 4">
            <a:extLst>
              <a:ext uri="{FF2B5EF4-FFF2-40B4-BE49-F238E27FC236}">
                <a16:creationId xmlns:a16="http://schemas.microsoft.com/office/drawing/2014/main" id="{CAC4D87F-005E-2AF7-970F-C0DF398950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E61BD8-3ED6-28B6-9568-F06E20641944}"/>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338605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FA6F9-7E0C-6A4C-8356-8F39D8A3C5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5088B3-AB40-9AB5-0545-B61760D8D3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A5142D1-2AA4-0013-4C8E-550291609D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57BFA77-289C-AF26-C5CC-3F6B622F2C72}"/>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6" name="Footer Placeholder 5">
            <a:extLst>
              <a:ext uri="{FF2B5EF4-FFF2-40B4-BE49-F238E27FC236}">
                <a16:creationId xmlns:a16="http://schemas.microsoft.com/office/drawing/2014/main" id="{462356A9-4B74-4C49-2958-6A20599054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1F90D2-1120-4958-ABD8-1BAD0C3C3495}"/>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67741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12908-D22F-B245-7483-3D500CF0EE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90A075-1EDC-8443-8894-9058C632EE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094064-6266-272B-7429-246673680E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7D39B05-F834-B3A1-24D3-28AB667862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43E2A5-6E15-DC0D-00B8-1AC476D680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5F8667-5DBA-8975-CE62-8DA26B57B14E}"/>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8" name="Footer Placeholder 7">
            <a:extLst>
              <a:ext uri="{FF2B5EF4-FFF2-40B4-BE49-F238E27FC236}">
                <a16:creationId xmlns:a16="http://schemas.microsoft.com/office/drawing/2014/main" id="{1A8C9591-43CB-18E0-6177-5DFE1D1150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F36FC6D-1B5A-800D-2D4F-F391BC12A462}"/>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60177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29EF4-4631-3F17-AE46-B763D3FE9D4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6F73A93-352B-7B57-0F15-467432ED0D66}"/>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4" name="Footer Placeholder 3">
            <a:extLst>
              <a:ext uri="{FF2B5EF4-FFF2-40B4-BE49-F238E27FC236}">
                <a16:creationId xmlns:a16="http://schemas.microsoft.com/office/drawing/2014/main" id="{FD5B43B0-DBF8-3AA2-D180-AA364E0926E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99C5D0-5E68-B516-1978-A774407FB490}"/>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55845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C5C7E5-F87D-2C8D-363E-C011E5120778}"/>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3" name="Footer Placeholder 2">
            <a:extLst>
              <a:ext uri="{FF2B5EF4-FFF2-40B4-BE49-F238E27FC236}">
                <a16:creationId xmlns:a16="http://schemas.microsoft.com/office/drawing/2014/main" id="{9A33B77D-2842-A0D5-A9A8-B5601C9A6E3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A2E1191-6AA8-49B9-BE9B-C3873AA90901}"/>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345330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FFC18-8573-2E65-E0AA-C20B86868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457BD33-B5CA-10A6-94B0-63DC02443D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337D2D-9964-6483-8601-6BE7E55AF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3B5CFB-1063-2592-E04E-FCE7307FFDC0}"/>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6" name="Footer Placeholder 5">
            <a:extLst>
              <a:ext uri="{FF2B5EF4-FFF2-40B4-BE49-F238E27FC236}">
                <a16:creationId xmlns:a16="http://schemas.microsoft.com/office/drawing/2014/main" id="{EEC0242B-C9DA-B350-7A7B-2F84A71D35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492875-0E9D-8B5E-A63F-F0DF1F335B33}"/>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4031681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9C3A7-5E8C-D57C-D7C1-D20C570BF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B0C8A7-B934-A01D-8A8D-C9B4AEB382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25A5982-8554-CBA3-4D38-FC926EC34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C50286-27D5-1115-412A-1392E0C0A1AD}"/>
              </a:ext>
            </a:extLst>
          </p:cNvPr>
          <p:cNvSpPr>
            <a:spLocks noGrp="1"/>
          </p:cNvSpPr>
          <p:nvPr>
            <p:ph type="dt" sz="half" idx="10"/>
          </p:nvPr>
        </p:nvSpPr>
        <p:spPr/>
        <p:txBody>
          <a:bodyPr/>
          <a:lstStyle/>
          <a:p>
            <a:fld id="{17605BC6-0E5B-4907-8662-5EE2F0A42E94}" type="datetimeFigureOut">
              <a:rPr lang="en-GB" smtClean="0"/>
              <a:t>13/09/2023</a:t>
            </a:fld>
            <a:endParaRPr lang="en-GB"/>
          </a:p>
        </p:txBody>
      </p:sp>
      <p:sp>
        <p:nvSpPr>
          <p:cNvPr id="6" name="Footer Placeholder 5">
            <a:extLst>
              <a:ext uri="{FF2B5EF4-FFF2-40B4-BE49-F238E27FC236}">
                <a16:creationId xmlns:a16="http://schemas.microsoft.com/office/drawing/2014/main" id="{1E735DD1-E03F-2CAF-D829-B87744B496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91317F-B440-59D1-234A-177AD7FE6A34}"/>
              </a:ext>
            </a:extLst>
          </p:cNvPr>
          <p:cNvSpPr>
            <a:spLocks noGrp="1"/>
          </p:cNvSpPr>
          <p:nvPr>
            <p:ph type="sldNum" sz="quarter" idx="12"/>
          </p:nvPr>
        </p:nvSpPr>
        <p:spPr/>
        <p:txBody>
          <a:bodyPr/>
          <a:lstStyle/>
          <a:p>
            <a:fld id="{589EB11E-1F1C-4C6B-9923-B4A849D17648}" type="slidenum">
              <a:rPr lang="en-GB" smtClean="0"/>
              <a:t>‹#›</a:t>
            </a:fld>
            <a:endParaRPr lang="en-GB"/>
          </a:p>
        </p:txBody>
      </p:sp>
    </p:spTree>
    <p:extLst>
      <p:ext uri="{BB962C8B-B14F-4D97-AF65-F5344CB8AC3E}">
        <p14:creationId xmlns:p14="http://schemas.microsoft.com/office/powerpoint/2010/main" val="1962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99D3BE-0013-8783-9FCA-C73F00306D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370DF7-E82C-71E0-1830-F6A7AF431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50AC78-D10D-C80A-8C90-EBBC9C5BB8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05BC6-0E5B-4907-8662-5EE2F0A42E94}" type="datetimeFigureOut">
              <a:rPr lang="en-GB" smtClean="0"/>
              <a:t>13/09/2023</a:t>
            </a:fld>
            <a:endParaRPr lang="en-GB"/>
          </a:p>
        </p:txBody>
      </p:sp>
      <p:sp>
        <p:nvSpPr>
          <p:cNvPr id="5" name="Footer Placeholder 4">
            <a:extLst>
              <a:ext uri="{FF2B5EF4-FFF2-40B4-BE49-F238E27FC236}">
                <a16:creationId xmlns:a16="http://schemas.microsoft.com/office/drawing/2014/main" id="{7E3D94BB-5C13-2266-01BB-232C0FBD3F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27B7B35-2009-FF6B-8FC2-9703052885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EB11E-1F1C-4C6B-9923-B4A849D17648}" type="slidenum">
              <a:rPr lang="en-GB" smtClean="0"/>
              <a:t>‹#›</a:t>
            </a:fld>
            <a:endParaRPr lang="en-GB"/>
          </a:p>
        </p:txBody>
      </p:sp>
    </p:spTree>
    <p:extLst>
      <p:ext uri="{BB962C8B-B14F-4D97-AF65-F5344CB8AC3E}">
        <p14:creationId xmlns:p14="http://schemas.microsoft.com/office/powerpoint/2010/main" val="236390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E4F-494D-F901-F1DF-A71DC0DDC34E}"/>
              </a:ext>
            </a:extLst>
          </p:cNvPr>
          <p:cNvSpPr>
            <a:spLocks noGrp="1"/>
          </p:cNvSpPr>
          <p:nvPr>
            <p:ph type="ctrTitle"/>
          </p:nvPr>
        </p:nvSpPr>
        <p:spPr>
          <a:xfrm>
            <a:off x="347472" y="3026663"/>
            <a:ext cx="11494008" cy="914401"/>
          </a:xfrm>
        </p:spPr>
        <p:txBody>
          <a:bodyPr>
            <a:normAutofit fontScale="90000"/>
          </a:bodyPr>
          <a:lstStyle/>
          <a:p>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IM Stage 2 Expectations</a:t>
            </a:r>
            <a:b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Group 1 Specialities </a:t>
            </a:r>
          </a:p>
        </p:txBody>
      </p:sp>
    </p:spTree>
    <p:extLst>
      <p:ext uri="{BB962C8B-B14F-4D97-AF65-F5344CB8AC3E}">
        <p14:creationId xmlns:p14="http://schemas.microsoft.com/office/powerpoint/2010/main" val="51494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E4F-494D-F901-F1DF-A71DC0DDC34E}"/>
              </a:ext>
            </a:extLst>
          </p:cNvPr>
          <p:cNvSpPr>
            <a:spLocks noGrp="1"/>
          </p:cNvSpPr>
          <p:nvPr>
            <p:ph type="ctrTitle"/>
          </p:nvPr>
        </p:nvSpPr>
        <p:spPr>
          <a:xfrm>
            <a:off x="1060704" y="1280160"/>
            <a:ext cx="10552176" cy="4270248"/>
          </a:xfrm>
        </p:spPr>
        <p:txBody>
          <a:bodyPr>
            <a:normAutofit fontScale="90000"/>
          </a:bodyPr>
          <a:lstStyle/>
          <a:p>
            <a:pPr algn="l"/>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12 Months equivalent of IM experience during HST</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 requirements calculated pro-rota for transition trainees</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Regionally agreed to have pure year of speciality training</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IM experience is a must in final year</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3 months of IM training or 1 month of acute medicine without speciality commitment</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Acute unselected medical take participation alone is not counted towards IM experience</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p>
        </p:txBody>
      </p:sp>
      <p:sp>
        <p:nvSpPr>
          <p:cNvPr id="3" name="Oval 2">
            <a:extLst>
              <a:ext uri="{FF2B5EF4-FFF2-40B4-BE49-F238E27FC236}">
                <a16:creationId xmlns:a16="http://schemas.microsoft.com/office/drawing/2014/main" id="{D7FA5E84-DE7F-90F9-8BA9-B5816D89E521}"/>
              </a:ext>
            </a:extLst>
          </p:cNvPr>
          <p:cNvSpPr/>
          <p:nvPr/>
        </p:nvSpPr>
        <p:spPr>
          <a:xfrm>
            <a:off x="7781544" y="109728"/>
            <a:ext cx="4178808" cy="822960"/>
          </a:xfrm>
          <a:prstGeom prst="ellipse">
            <a:avLst/>
          </a:prstGeom>
          <a:solidFill>
            <a:schemeClr val="bg1">
              <a:lumMod val="75000"/>
            </a:schemeClr>
          </a:solidFill>
          <a:ln w="381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New Curriculum Calculation From Aug 2022</a:t>
            </a:r>
          </a:p>
        </p:txBody>
      </p:sp>
    </p:spTree>
    <p:extLst>
      <p:ext uri="{BB962C8B-B14F-4D97-AF65-F5344CB8AC3E}">
        <p14:creationId xmlns:p14="http://schemas.microsoft.com/office/powerpoint/2010/main" val="1110730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E4F-494D-F901-F1DF-A71DC0DDC34E}"/>
              </a:ext>
            </a:extLst>
          </p:cNvPr>
          <p:cNvSpPr>
            <a:spLocks noGrp="1"/>
          </p:cNvSpPr>
          <p:nvPr>
            <p:ph type="ctrTitle"/>
          </p:nvPr>
        </p:nvSpPr>
        <p:spPr>
          <a:xfrm>
            <a:off x="346364" y="360217"/>
            <a:ext cx="11499272" cy="6068291"/>
          </a:xfrm>
        </p:spPr>
        <p:txBody>
          <a:bodyPr>
            <a:normAutofit fontScale="90000"/>
          </a:bodyPr>
          <a:lstStyle/>
          <a:p>
            <a:pPr algn="l"/>
            <a:br>
              <a:rPr lang="en-GB" sz="2800" dirty="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Expected minimum level of Clinical Capability of Practice (</a:t>
            </a:r>
            <a:r>
              <a:rPr lang="en-GB" sz="3100" dirty="0" err="1">
                <a:latin typeface="Arial" panose="020B0604020202020204" pitchFamily="34" charset="0"/>
                <a:cs typeface="Arial" panose="020B0604020202020204" pitchFamily="34" charset="0"/>
              </a:rPr>
              <a:t>CCiP</a:t>
            </a:r>
            <a:r>
              <a:rPr lang="en-GB" sz="3100" dirty="0">
                <a:latin typeface="Arial" panose="020B0604020202020204" pitchFamily="34" charset="0"/>
                <a:cs typeface="Arial" panose="020B0604020202020204" pitchFamily="34" charset="0"/>
              </a:rPr>
              <a:t>) </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ST4</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CCiP</a:t>
            </a:r>
            <a:r>
              <a:rPr lang="en-GB" sz="2800" dirty="0">
                <a:latin typeface="Arial" panose="020B0604020202020204" pitchFamily="34" charset="0"/>
                <a:cs typeface="Arial" panose="020B0604020202020204" pitchFamily="34" charset="0"/>
              </a:rPr>
              <a:t> 2 – Level 2 (Entrusted to act with Direct Supervision)</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CCiP</a:t>
            </a:r>
            <a:r>
              <a:rPr lang="en-GB" sz="2800" dirty="0">
                <a:latin typeface="Arial" panose="020B0604020202020204" pitchFamily="34" charset="0"/>
                <a:cs typeface="Arial" panose="020B0604020202020204" pitchFamily="34" charset="0"/>
              </a:rPr>
              <a:t> 7 – Level 4 (Entrusted to act Unsupervised)</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All other </a:t>
            </a:r>
            <a:r>
              <a:rPr lang="en-GB" sz="2800" dirty="0" err="1">
                <a:latin typeface="Arial" panose="020B0604020202020204" pitchFamily="34" charset="0"/>
                <a:cs typeface="Arial" panose="020B0604020202020204" pitchFamily="34" charset="0"/>
              </a:rPr>
              <a:t>CCiP</a:t>
            </a:r>
            <a:r>
              <a:rPr lang="en-GB" sz="2800" dirty="0">
                <a:latin typeface="Arial" panose="020B0604020202020204" pitchFamily="34" charset="0"/>
                <a:cs typeface="Arial" panose="020B0604020202020204" pitchFamily="34" charset="0"/>
              </a:rPr>
              <a:t> – Level 3 (Entrusted to act with Indirect Supervision)</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ST5 and ST6</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CCiP</a:t>
            </a:r>
            <a:r>
              <a:rPr lang="en-GB" sz="2800" dirty="0">
                <a:latin typeface="Arial" panose="020B0604020202020204" pitchFamily="34" charset="0"/>
                <a:cs typeface="Arial" panose="020B0604020202020204" pitchFamily="34" charset="0"/>
              </a:rPr>
              <a:t> 7 – Level 4 (Entrusted to act Unsupervised)</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All other </a:t>
            </a:r>
            <a:r>
              <a:rPr lang="en-GB" sz="2800" dirty="0" err="1">
                <a:latin typeface="Arial" panose="020B0604020202020204" pitchFamily="34" charset="0"/>
                <a:cs typeface="Arial" panose="020B0604020202020204" pitchFamily="34" charset="0"/>
              </a:rPr>
              <a:t>CCiP</a:t>
            </a:r>
            <a:r>
              <a:rPr lang="en-GB" sz="2800" dirty="0">
                <a:latin typeface="Arial" panose="020B0604020202020204" pitchFamily="34" charset="0"/>
                <a:cs typeface="Arial" panose="020B0604020202020204" pitchFamily="34" charset="0"/>
              </a:rPr>
              <a:t> – Level 3 (Entrusted to act with Indirect Supervision)</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ST7 (CCT)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All </a:t>
            </a:r>
            <a:r>
              <a:rPr lang="en-GB" sz="2800" dirty="0" err="1">
                <a:latin typeface="Arial" panose="020B0604020202020204" pitchFamily="34" charset="0"/>
                <a:cs typeface="Arial" panose="020B0604020202020204" pitchFamily="34" charset="0"/>
              </a:rPr>
              <a:t>CCiP</a:t>
            </a:r>
            <a:r>
              <a:rPr lang="en-GB" sz="2800" dirty="0">
                <a:latin typeface="Arial" panose="020B0604020202020204" pitchFamily="34" charset="0"/>
                <a:cs typeface="Arial" panose="020B0604020202020204" pitchFamily="34" charset="0"/>
              </a:rPr>
              <a:t> – Level 4 (Entrusted to act Unsupervised)</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4257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E4F-494D-F901-F1DF-A71DC0DDC34E}"/>
              </a:ext>
            </a:extLst>
          </p:cNvPr>
          <p:cNvSpPr>
            <a:spLocks noGrp="1"/>
          </p:cNvSpPr>
          <p:nvPr>
            <p:ph type="ctrTitle"/>
          </p:nvPr>
        </p:nvSpPr>
        <p:spPr>
          <a:xfrm>
            <a:off x="346364" y="138545"/>
            <a:ext cx="11499272" cy="6622473"/>
          </a:xfrm>
        </p:spPr>
        <p:txBody>
          <a:bodyPr>
            <a:normAutofit/>
          </a:bodyPr>
          <a:lstStyle/>
          <a:p>
            <a:pPr algn="l"/>
            <a:r>
              <a:rPr lang="en-GB" sz="2800" dirty="0">
                <a:latin typeface="Arial" panose="020B0604020202020204" pitchFamily="34" charset="0"/>
                <a:cs typeface="Arial" panose="020B0604020202020204" pitchFamily="34" charset="0"/>
              </a:rPr>
              <a:t>1. ES report – can be combined with speciality</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2. Generic Capabilities in Practice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(Single sign off by trainee and ES or sperate sign off for IM and Speciality)</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3. Clinical Capabilities in Practice Sign off by Trainee and ES</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4. </a:t>
            </a:r>
            <a:r>
              <a:rPr lang="en-GB" sz="2800" i="1" u="sng" dirty="0">
                <a:latin typeface="Arial" panose="020B0604020202020204" pitchFamily="34" charset="0"/>
                <a:cs typeface="Arial" panose="020B0604020202020204" pitchFamily="34" charset="0"/>
              </a:rPr>
              <a:t>IM Specific </a:t>
            </a:r>
            <a:r>
              <a:rPr lang="en-GB" sz="2800" dirty="0">
                <a:latin typeface="Arial" panose="020B0604020202020204" pitchFamily="34" charset="0"/>
                <a:cs typeface="Arial" panose="020B0604020202020204" pitchFamily="34" charset="0"/>
              </a:rPr>
              <a:t>MCR X 2 (total 8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5. </a:t>
            </a:r>
            <a:r>
              <a:rPr lang="en-GB" sz="2800" i="1" u="sng" dirty="0">
                <a:latin typeface="Arial" panose="020B0604020202020204" pitchFamily="34" charset="0"/>
                <a:cs typeface="Arial" panose="020B0604020202020204" pitchFamily="34" charset="0"/>
              </a:rPr>
              <a:t>MSF IM raters </a:t>
            </a:r>
            <a:r>
              <a:rPr lang="en-GB" sz="2800" dirty="0">
                <a:latin typeface="Arial" panose="020B0604020202020204" pitchFamily="34" charset="0"/>
                <a:cs typeface="Arial" panose="020B0604020202020204" pitchFamily="34" charset="0"/>
              </a:rPr>
              <a:t>X 4 IM raters (total 16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6. ACAT X 4 (total 16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400" i="1" u="sng" dirty="0">
                <a:latin typeface="Arial" panose="020B0604020202020204" pitchFamily="34" charset="0"/>
                <a:cs typeface="Arial" panose="020B0604020202020204" pitchFamily="34" charset="0"/>
              </a:rPr>
              <a:t>(Acute unselected take, post take setting)</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7. SLE X 3 </a:t>
            </a:r>
            <a:r>
              <a:rPr lang="en-GB" sz="2800" i="1" u="sng" dirty="0">
                <a:latin typeface="Arial" panose="020B0604020202020204" pitchFamily="34" charset="0"/>
                <a:cs typeface="Arial" panose="020B0604020202020204" pitchFamily="34" charset="0"/>
              </a:rPr>
              <a:t>IM Specific</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8. Valid ALS</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9. IM (other speciality) clinic X 20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(community clinics also counted, up to ½ </a:t>
            </a:r>
            <a:r>
              <a:rPr lang="en-GB" sz="2400" dirty="0" err="1">
                <a:latin typeface="Arial" panose="020B0604020202020204" pitchFamily="34" charset="0"/>
                <a:cs typeface="Arial" panose="020B0604020202020204" pitchFamily="34" charset="0"/>
              </a:rPr>
              <a:t>th</a:t>
            </a:r>
            <a:r>
              <a:rPr lang="en-GB" sz="2400" dirty="0">
                <a:latin typeface="Arial" panose="020B0604020202020204" pitchFamily="34" charset="0"/>
                <a:cs typeface="Arial" panose="020B0604020202020204" pitchFamily="34" charset="0"/>
              </a:rPr>
              <a:t>  can be unselected IM SDEC,)</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10. Acute Unselected Take X 750 patients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11. Ward Cover X 12 months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12. Simulation X 12 hours Human factor training over HST</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(4 Hours in final year)</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13. Study leave IM X 75 hours over HST   </a:t>
            </a:r>
          </a:p>
        </p:txBody>
      </p:sp>
      <p:sp>
        <p:nvSpPr>
          <p:cNvPr id="3" name="Oval 2">
            <a:extLst>
              <a:ext uri="{FF2B5EF4-FFF2-40B4-BE49-F238E27FC236}">
                <a16:creationId xmlns:a16="http://schemas.microsoft.com/office/drawing/2014/main" id="{354A14B2-4210-272D-BA71-DDD8A1E63FF7}"/>
              </a:ext>
            </a:extLst>
          </p:cNvPr>
          <p:cNvSpPr/>
          <p:nvPr/>
        </p:nvSpPr>
        <p:spPr>
          <a:xfrm>
            <a:off x="7245927" y="2680854"/>
            <a:ext cx="4599709" cy="1496291"/>
          </a:xfrm>
          <a:prstGeom prst="ellipse">
            <a:avLst/>
          </a:prstGeom>
          <a:solidFill>
            <a:schemeClr val="bg1">
              <a:lumMod val="75000"/>
            </a:schemeClr>
          </a:solidFill>
          <a:ln w="381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ARCP Check list Brief Summary</a:t>
            </a:r>
          </a:p>
        </p:txBody>
      </p:sp>
    </p:spTree>
    <p:extLst>
      <p:ext uri="{BB962C8B-B14F-4D97-AF65-F5344CB8AC3E}">
        <p14:creationId xmlns:p14="http://schemas.microsoft.com/office/powerpoint/2010/main" val="853640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E4F-494D-F901-F1DF-A71DC0DDC34E}"/>
              </a:ext>
            </a:extLst>
          </p:cNvPr>
          <p:cNvSpPr>
            <a:spLocks noGrp="1"/>
          </p:cNvSpPr>
          <p:nvPr>
            <p:ph type="ctrTitle"/>
          </p:nvPr>
        </p:nvSpPr>
        <p:spPr>
          <a:xfrm>
            <a:off x="346364" y="1392382"/>
            <a:ext cx="11499272" cy="4073236"/>
          </a:xfrm>
        </p:spPr>
        <p:txBody>
          <a:bodyPr>
            <a:normAutofit fontScale="90000"/>
          </a:bodyPr>
          <a:lstStyle/>
          <a:p>
            <a:pPr algn="l"/>
            <a:r>
              <a:rPr lang="en-GB" sz="2800" dirty="0">
                <a:latin typeface="Arial" panose="020B0604020202020204" pitchFamily="34" charset="0"/>
                <a:cs typeface="Arial" panose="020B0604020202020204" pitchFamily="34" charset="0"/>
              </a:rPr>
              <a:t>1. Patient Survey X 1 during HST</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2. QI Project X 1 over HST</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3. Teaching Observation X 1 over HST</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4. Practical Procedure sign off by Trainee and ES as advised by JRCPTB</a:t>
            </a:r>
            <a:br>
              <a:rPr lang="en-GB" sz="2800" dirty="0">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p:txBody>
      </p:sp>
      <p:sp>
        <p:nvSpPr>
          <p:cNvPr id="3" name="Oval 2">
            <a:extLst>
              <a:ext uri="{FF2B5EF4-FFF2-40B4-BE49-F238E27FC236}">
                <a16:creationId xmlns:a16="http://schemas.microsoft.com/office/drawing/2014/main" id="{C263FB8A-DFBF-57A3-8240-2EB30404B97C}"/>
              </a:ext>
            </a:extLst>
          </p:cNvPr>
          <p:cNvSpPr/>
          <p:nvPr/>
        </p:nvSpPr>
        <p:spPr>
          <a:xfrm>
            <a:off x="7245927" y="2680854"/>
            <a:ext cx="4599709" cy="1496291"/>
          </a:xfrm>
          <a:prstGeom prst="ellipse">
            <a:avLst/>
          </a:prstGeom>
          <a:solidFill>
            <a:schemeClr val="bg1">
              <a:lumMod val="75000"/>
            </a:schemeClr>
          </a:solidFill>
          <a:ln w="381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ARCP Check list</a:t>
            </a:r>
          </a:p>
        </p:txBody>
      </p:sp>
    </p:spTree>
    <p:extLst>
      <p:ext uri="{BB962C8B-B14F-4D97-AF65-F5344CB8AC3E}">
        <p14:creationId xmlns:p14="http://schemas.microsoft.com/office/powerpoint/2010/main" val="231992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E4F-494D-F901-F1DF-A71DC0DDC34E}"/>
              </a:ext>
            </a:extLst>
          </p:cNvPr>
          <p:cNvSpPr>
            <a:spLocks noGrp="1"/>
          </p:cNvSpPr>
          <p:nvPr>
            <p:ph type="ctrTitle"/>
          </p:nvPr>
        </p:nvSpPr>
        <p:spPr>
          <a:xfrm>
            <a:off x="353694" y="1293876"/>
            <a:ext cx="11514652" cy="4270248"/>
          </a:xfrm>
        </p:spPr>
        <p:txBody>
          <a:bodyPr>
            <a:normAutofit/>
          </a:bodyPr>
          <a:lstStyle/>
          <a:p>
            <a:pPr algn="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Thank you</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69875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462</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IM Stage 2 Expectations Group 1 Specialities </vt:lpstr>
      <vt:lpstr> 12 Months equivalent of IM experience during HST  The requirements calculated pro-rota for transition trainees  Regionally agreed to have pure year of speciality training  IM experience is a must in final year  3 months of IM training or 1 month of acute medicine without speciality commitment  Acute unselected medical take participation alone is not counted towards IM experience   </vt:lpstr>
      <vt:lpstr> Expected minimum level of Clinical Capability of Practice (CCiP)   ST4  CCiP 2 – Level 2 (Entrusted to act with Direct Supervision)  CCiP 7 – Level 4 (Entrusted to act Unsupervised)  All other CCiP – Level 3 (Entrusted to act with Indirect Supervision)   ST5 and ST6  CCiP 7 – Level 4 (Entrusted to act Unsupervised)  All other CCiP – Level 3 (Entrusted to act with Indirect Supervision)   ST7 (CCT)  All CCiP – Level 4 (Entrusted to act Unsupervised)    </vt:lpstr>
      <vt:lpstr>1. ES report – can be combined with speciality 2. Generic Capabilities in Practice   (Single sign off by trainee and ES or sperate sign off for IM and Speciality) 3. Clinical Capabilities in Practice Sign off by Trainee and ES 4. IM Specific MCR X 2 (total 8 over HST) 5. MSF IM raters X 4 IM raters (total 16 over HST) 6. ACAT X 4 (total 16 over HST)  (Acute unselected take, post take setting) 7. SLE X 3 IM Specific 8. Valid ALS 9. IM (other speciality) clinic X 20 over HST  (community clinics also counted, up to ½ th  can be unselected IM SDEC,) 10. Acute Unselected Take X 750 patients over HST 11. Ward Cover X 12 months over HST 12. Simulation X 12 hours Human factor training over HST  (4 Hours in final year) 13. Study leave IM X 75 hours over HST   </vt:lpstr>
      <vt:lpstr>1. Patient Survey X 1 during HST   2. QI Project X 1 over HST   3. Teaching Observation X 1 over HST   4. Practical Procedure sign off by Trainee and ES as advised by JRCPTB </vt:lpstr>
      <vt:lpstr>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 Stage 2 Expectations Group 1 Specialities</dc:title>
  <dc:creator>Chitra Joseph (staff)</dc:creator>
  <cp:lastModifiedBy>Chitra Joseph (staff)</cp:lastModifiedBy>
  <cp:revision>3</cp:revision>
  <dcterms:created xsi:type="dcterms:W3CDTF">2023-06-09T05:24:37Z</dcterms:created>
  <dcterms:modified xsi:type="dcterms:W3CDTF">2023-09-13T04:51:35Z</dcterms:modified>
</cp:coreProperties>
</file>